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45"/>
  </p:notesMasterIdLst>
  <p:sldIdLst>
    <p:sldId id="256" r:id="rId3"/>
    <p:sldId id="259" r:id="rId4"/>
    <p:sldId id="364" r:id="rId5"/>
    <p:sldId id="365" r:id="rId6"/>
    <p:sldId id="366" r:id="rId7"/>
    <p:sldId id="367" r:id="rId8"/>
    <p:sldId id="265" r:id="rId9"/>
    <p:sldId id="368" r:id="rId10"/>
    <p:sldId id="369" r:id="rId11"/>
    <p:sldId id="370" r:id="rId12"/>
    <p:sldId id="371" r:id="rId13"/>
    <p:sldId id="372" r:id="rId14"/>
    <p:sldId id="296" r:id="rId15"/>
    <p:sldId id="383" r:id="rId16"/>
    <p:sldId id="331" r:id="rId17"/>
    <p:sldId id="271" r:id="rId18"/>
    <p:sldId id="297" r:id="rId19"/>
    <p:sldId id="298" r:id="rId20"/>
    <p:sldId id="267" r:id="rId21"/>
    <p:sldId id="268" r:id="rId22"/>
    <p:sldId id="273" r:id="rId23"/>
    <p:sldId id="384" r:id="rId24"/>
    <p:sldId id="335" r:id="rId25"/>
    <p:sldId id="299" r:id="rId26"/>
    <p:sldId id="355" r:id="rId27"/>
    <p:sldId id="360" r:id="rId28"/>
    <p:sldId id="356" r:id="rId29"/>
    <p:sldId id="357" r:id="rId30"/>
    <p:sldId id="358" r:id="rId31"/>
    <p:sldId id="362" r:id="rId32"/>
    <p:sldId id="377" r:id="rId33"/>
    <p:sldId id="363" r:id="rId34"/>
    <p:sldId id="373" r:id="rId35"/>
    <p:sldId id="378" r:id="rId36"/>
    <p:sldId id="375" r:id="rId37"/>
    <p:sldId id="374" r:id="rId38"/>
    <p:sldId id="376" r:id="rId39"/>
    <p:sldId id="379" r:id="rId40"/>
    <p:sldId id="381" r:id="rId41"/>
    <p:sldId id="380" r:id="rId42"/>
    <p:sldId id="385" r:id="rId43"/>
    <p:sldId id="382" r:id="rId44"/>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rakhoun Saynyarack"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5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71046" autoAdjust="0"/>
  </p:normalViewPr>
  <p:slideViewPr>
    <p:cSldViewPr snapToGrid="0" snapToObjects="1">
      <p:cViewPr varScale="1">
        <p:scale>
          <a:sx n="82" d="100"/>
          <a:sy n="82" d="100"/>
        </p:scale>
        <p:origin x="2076" y="96"/>
      </p:cViewPr>
      <p:guideLst>
        <p:guide orient="horz" pos="2160"/>
        <p:guide pos="2880"/>
      </p:guideLst>
    </p:cSldViewPr>
  </p:slideViewPr>
  <p:outlineViewPr>
    <p:cViewPr>
      <p:scale>
        <a:sx n="33" d="100"/>
        <a:sy n="33" d="100"/>
      </p:scale>
      <p:origin x="0" y="-14386"/>
    </p:cViewPr>
  </p:outlineViewPr>
  <p:notesTextViewPr>
    <p:cViewPr>
      <p:scale>
        <a:sx n="125" d="100"/>
        <a:sy n="125" d="100"/>
      </p:scale>
      <p:origin x="0" y="0"/>
    </p:cViewPr>
  </p:notesTextViewPr>
  <p:sorterViewPr>
    <p:cViewPr>
      <p:scale>
        <a:sx n="100" d="100"/>
        <a:sy n="100" d="100"/>
      </p:scale>
      <p:origin x="0" y="0"/>
    </p:cViewPr>
  </p:sorterViewPr>
  <p:notesViewPr>
    <p:cSldViewPr snapToGrid="0" snapToObjects="1">
      <p:cViewPr>
        <p:scale>
          <a:sx n="75" d="100"/>
          <a:sy n="75" d="100"/>
        </p:scale>
        <p:origin x="2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9E1A7210-0851-47C8-A3A0-8B7824DC44F2}" type="datetimeFigureOut">
              <a:rPr lang="en-US"/>
              <a:pPr>
                <a:defRPr/>
              </a:pPr>
              <a:t>12/18/2018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9168FB4-61F1-417A-9869-471098E3F222}" type="slidenum">
              <a:rPr lang="en-US" altLang="en-US"/>
              <a:pPr>
                <a:defRPr/>
              </a:pPr>
              <a:t>‹#›</a:t>
            </a:fld>
            <a:endParaRPr lang="en-US" altLang="en-US"/>
          </a:p>
        </p:txBody>
      </p:sp>
    </p:spTree>
    <p:extLst>
      <p:ext uri="{BB962C8B-B14F-4D97-AF65-F5344CB8AC3E}">
        <p14:creationId xmlns:p14="http://schemas.microsoft.com/office/powerpoint/2010/main" val="3571125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Hello, my name is Prock</a:t>
            </a:r>
            <a:r>
              <a:rPr lang="en-US" altLang="en-US" baseline="0" dirty="0" smtClean="0"/>
              <a:t> </a:t>
            </a:r>
            <a:r>
              <a:rPr lang="en-US" altLang="en-US" baseline="0" smtClean="0"/>
              <a:t>Syanyara</a:t>
            </a:r>
            <a:r>
              <a:rPr lang="en-US" altLang="en-US" smtClean="0"/>
              <a:t>, </a:t>
            </a:r>
            <a:r>
              <a:rPr lang="en-US" altLang="en-US" dirty="0" smtClean="0"/>
              <a:t>a Compliance Specialist with the City of Moore. Welcome to the City of Moore’s Complying with Section 3 and Minority Owned and Women Owned Business Requirements Training. </a:t>
            </a:r>
          </a:p>
          <a:p>
            <a:r>
              <a:rPr lang="en-US" altLang="en-US" dirty="0" smtClean="0"/>
              <a:t>This training is required for all contractors and their sub-contractors prior to starting work with the City’s Federal funded projects. In addition to the</a:t>
            </a:r>
            <a:r>
              <a:rPr lang="en-US" altLang="en-US" baseline="0" dirty="0" smtClean="0"/>
              <a:t> initial training, t</a:t>
            </a:r>
            <a:r>
              <a:rPr lang="en-US" altLang="en-US" dirty="0" smtClean="0"/>
              <a:t>his training is also required on an annual basis. </a:t>
            </a:r>
            <a:endParaRPr lang="en-US" altLang="en-US" dirty="0" smtClean="0">
              <a:solidFill>
                <a:srgbClr val="FF0000"/>
              </a:solidFill>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3CAF97A6-338E-4B82-A3F5-BB8D1D52A01B}" type="slidenum">
              <a:rPr lang="en-US" altLang="en-US" smtClean="0"/>
              <a:pPr/>
              <a:t>1</a:t>
            </a:fld>
            <a:endParaRPr lang="en-US" altLang="en-US" smtClean="0"/>
          </a:p>
        </p:txBody>
      </p:sp>
    </p:spTree>
    <p:extLst>
      <p:ext uri="{BB962C8B-B14F-4D97-AF65-F5344CB8AC3E}">
        <p14:creationId xmlns:p14="http://schemas.microsoft.com/office/powerpoint/2010/main" val="210808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does not apply to contractors’ existing employees. </a:t>
            </a:r>
          </a:p>
          <a:p>
            <a:r>
              <a:rPr lang="en-US" altLang="en-US" dirty="0" smtClean="0"/>
              <a:t>Section 3 is </a:t>
            </a:r>
            <a:r>
              <a:rPr lang="en-US" altLang="en-US" i="1" dirty="0" smtClean="0"/>
              <a:t>triggered and applies </a:t>
            </a:r>
            <a:r>
              <a:rPr lang="en-US" altLang="en-US" dirty="0" smtClean="0"/>
              <a:t>when contractors have to hire new employees, train, or contract to work on Federal funded projects. </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2F36C040-A880-4ED0-92AC-81A668587905}" type="slidenum">
              <a:rPr lang="en-US" altLang="en-US" smtClean="0"/>
              <a:pPr/>
              <a:t>10</a:t>
            </a:fld>
            <a:endParaRPr lang="en-US" altLang="en-US" smtClean="0"/>
          </a:p>
        </p:txBody>
      </p:sp>
    </p:spTree>
    <p:extLst>
      <p:ext uri="{BB962C8B-B14F-4D97-AF65-F5344CB8AC3E}">
        <p14:creationId xmlns:p14="http://schemas.microsoft.com/office/powerpoint/2010/main" val="20156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residents are those individuals who </a:t>
            </a:r>
            <a:r>
              <a:rPr lang="en-US" altLang="en-US" i="1" dirty="0" smtClean="0"/>
              <a:t>are</a:t>
            </a:r>
            <a:r>
              <a:rPr lang="en-US" altLang="en-US" dirty="0" smtClean="0"/>
              <a:t> low-income, </a:t>
            </a:r>
            <a:r>
              <a:rPr lang="en-US" altLang="en-US" i="1" dirty="0" smtClean="0"/>
              <a:t>80% of median or lower and reside in the City of Moore; or Individuals who reside in Public Housing or Indian Housing located in Moore.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1055BB29-B545-4C09-A6B8-B907EEEF37EC}" type="slidenum">
              <a:rPr lang="en-US" altLang="en-US" smtClean="0"/>
              <a:pPr/>
              <a:t>11</a:t>
            </a:fld>
            <a:endParaRPr lang="en-US" altLang="en-US" smtClean="0"/>
          </a:p>
        </p:txBody>
      </p:sp>
    </p:spTree>
    <p:extLst>
      <p:ext uri="{BB962C8B-B14F-4D97-AF65-F5344CB8AC3E}">
        <p14:creationId xmlns:p14="http://schemas.microsoft.com/office/powerpoint/2010/main" val="296433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table provides a current Section 3 resident Thresholds based on gross income and number of people in the household. </a:t>
            </a:r>
          </a:p>
          <a:p>
            <a:r>
              <a:rPr lang="en-US" altLang="en-US" dirty="0" smtClean="0"/>
              <a:t>An example of Section 3 qualified Resident is a new employee or new hired who lives in the City of Moore or Public Housing with 2 people in the household with $41,300 gross household income or less is a qualified Section 3 Resident.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F1EFBCFA-73A7-4CA9-A22C-AEFE11B0A5FA}" type="slidenum">
              <a:rPr lang="en-US" altLang="en-US" smtClean="0"/>
              <a:pPr/>
              <a:t>12</a:t>
            </a:fld>
            <a:endParaRPr lang="en-US" altLang="en-US" smtClean="0"/>
          </a:p>
        </p:txBody>
      </p:sp>
    </p:spTree>
    <p:extLst>
      <p:ext uri="{BB962C8B-B14F-4D97-AF65-F5344CB8AC3E}">
        <p14:creationId xmlns:p14="http://schemas.microsoft.com/office/powerpoint/2010/main" val="31949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first preference for Section 3 Residents of Moore </a:t>
            </a:r>
            <a:r>
              <a:rPr lang="en-US" altLang="en-US" i="1" dirty="0" smtClean="0"/>
              <a:t>is</a:t>
            </a:r>
            <a:r>
              <a:rPr lang="en-US" altLang="en-US" dirty="0" smtClean="0"/>
              <a:t> to receive employment opportunities, </a:t>
            </a:r>
            <a:r>
              <a:rPr lang="en-US" altLang="en-US" i="1" dirty="0" smtClean="0"/>
              <a:t>or employment training</a:t>
            </a:r>
            <a:r>
              <a:rPr lang="en-US" altLang="en-US" dirty="0" smtClean="0"/>
              <a:t>. </a:t>
            </a:r>
          </a:p>
          <a:p>
            <a:endParaRPr lang="en-US" altLang="en-US" dirty="0" smtClean="0"/>
          </a:p>
          <a:p>
            <a:r>
              <a:rPr lang="en-US" altLang="en-US" dirty="0" smtClean="0"/>
              <a:t>The second preference for Section 3 Residents of Moore are to those participating in HUD </a:t>
            </a:r>
            <a:r>
              <a:rPr lang="en-US" altLang="en-US" dirty="0" err="1" smtClean="0"/>
              <a:t>Youthbuild</a:t>
            </a:r>
            <a:r>
              <a:rPr lang="en-US" altLang="en-US" dirty="0" smtClean="0"/>
              <a:t> programs. </a:t>
            </a:r>
          </a:p>
          <a:p>
            <a:endParaRPr lang="en-US" altLang="en-US" dirty="0" smtClean="0"/>
          </a:p>
          <a:p>
            <a:r>
              <a:rPr lang="en-US" altLang="en-US" dirty="0" smtClean="0"/>
              <a:t>Followed by other Section 3 residents of Moore, such as those residing in Public Housing or Indian Housing.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0E351667-6EAF-4191-A916-4B6C8DA30697}" type="slidenum">
              <a:rPr lang="en-US" altLang="en-US" smtClean="0"/>
              <a:pPr/>
              <a:t>13</a:t>
            </a:fld>
            <a:endParaRPr lang="en-US" altLang="en-US" smtClean="0"/>
          </a:p>
        </p:txBody>
      </p:sp>
    </p:spTree>
    <p:extLst>
      <p:ext uri="{BB962C8B-B14F-4D97-AF65-F5344CB8AC3E}">
        <p14:creationId xmlns:p14="http://schemas.microsoft.com/office/powerpoint/2010/main" val="122060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meeting low-income resident employment requirements, contractors/ subcontractors are required to contact the employment/job development services of the agencies listed in the Resource section of the City’s Section 3 Plan and other agencies and centers that serve the economically disadvantaged within the City of Moore’s service area.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9168FB4-61F1-417A-9869-471098E3F222}" type="slidenum">
              <a:rPr lang="en-US" altLang="en-US" smtClean="0"/>
              <a:pPr>
                <a:defRPr/>
              </a:pPr>
              <a:t>14</a:t>
            </a:fld>
            <a:endParaRPr lang="en-US" altLang="en-US"/>
          </a:p>
        </p:txBody>
      </p:sp>
    </p:spTree>
    <p:extLst>
      <p:ext uri="{BB962C8B-B14F-4D97-AF65-F5344CB8AC3E}">
        <p14:creationId xmlns:p14="http://schemas.microsoft.com/office/powerpoint/2010/main" val="212484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a:t>
            </a:r>
            <a:r>
              <a:rPr lang="en-US" altLang="en-US" baseline="0" dirty="0" smtClean="0"/>
              <a:t> next training session looks at the definition of </a:t>
            </a:r>
            <a:r>
              <a:rPr lang="en-US" altLang="en-US" dirty="0" smtClean="0"/>
              <a:t>Section 3 Businesses.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8FB6726-6EED-4EB1-8BDB-CBB88B29EB75}" type="slidenum">
              <a:rPr lang="en-US" altLang="en-US" smtClean="0"/>
              <a:pPr/>
              <a:t>15</a:t>
            </a:fld>
            <a:endParaRPr lang="en-US" altLang="en-US" smtClean="0"/>
          </a:p>
        </p:txBody>
      </p:sp>
    </p:spTree>
    <p:extLst>
      <p:ext uri="{BB962C8B-B14F-4D97-AF65-F5344CB8AC3E}">
        <p14:creationId xmlns:p14="http://schemas.microsoft.com/office/powerpoint/2010/main" val="1509072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 qualify for Section 3 Business status a business must meet one of the following:</a:t>
            </a:r>
          </a:p>
          <a:p>
            <a:r>
              <a:rPr lang="en-US" altLang="en-US" dirty="0" smtClean="0"/>
              <a:t>51% or more of the business is owned by Section 3 Residents;</a:t>
            </a:r>
          </a:p>
          <a:p>
            <a:r>
              <a:rPr lang="en-US" altLang="en-US" dirty="0" smtClean="0"/>
              <a:t>OR! At least 30% of the business’ permanent full-time employees are Section 3 Residents;</a:t>
            </a:r>
          </a:p>
          <a:p>
            <a:r>
              <a:rPr lang="en-US" altLang="en-US" dirty="0" smtClean="0"/>
              <a:t>OR! The business is committed to subcontracting 25% of the project total dollar amount to Section 3 business.  </a:t>
            </a:r>
          </a:p>
          <a:p>
            <a:endParaRPr lang="en-US" altLang="en-US" dirty="0"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85CA177E-5366-44C8-9D8B-510AF36F0BCE}" type="slidenum">
              <a:rPr lang="en-US" altLang="en-US" smtClean="0"/>
              <a:pPr/>
              <a:t>16</a:t>
            </a:fld>
            <a:endParaRPr lang="en-US" altLang="en-US" smtClean="0"/>
          </a:p>
        </p:txBody>
      </p:sp>
    </p:spTree>
    <p:extLst>
      <p:ext uri="{BB962C8B-B14F-4D97-AF65-F5344CB8AC3E}">
        <p14:creationId xmlns:p14="http://schemas.microsoft.com/office/powerpoint/2010/main" val="362886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first preference for Section 3 Businesses to receive contract will be given to the those providing economic opportunities for Section 3 residents residing in the City of Moore.</a:t>
            </a:r>
          </a:p>
          <a:p>
            <a:endParaRPr lang="en-US" altLang="en-US" dirty="0" smtClean="0"/>
          </a:p>
          <a:p>
            <a:r>
              <a:rPr lang="en-US" altLang="en-US" dirty="0" smtClean="0"/>
              <a:t>The second preference for Section 3 Businesses are to those selected to carry out HUD </a:t>
            </a:r>
            <a:r>
              <a:rPr lang="en-US" altLang="en-US" dirty="0" err="1" smtClean="0"/>
              <a:t>Youthbuild</a:t>
            </a:r>
            <a:r>
              <a:rPr lang="en-US" altLang="en-US" dirty="0" smtClean="0"/>
              <a:t> programs. </a:t>
            </a:r>
          </a:p>
          <a:p>
            <a:endParaRPr lang="en-US" altLang="en-US" dirty="0" smtClean="0"/>
          </a:p>
          <a:p>
            <a:r>
              <a:rPr lang="en-US" altLang="en-US" dirty="0" smtClean="0"/>
              <a:t>Followed by other Section businesses. </a:t>
            </a:r>
          </a:p>
          <a:p>
            <a:endParaRPr lang="en-US" alt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01AA2077-239A-4F5A-AFF5-EEEC612821FA}" type="slidenum">
              <a:rPr lang="en-US" altLang="en-US" smtClean="0"/>
              <a:pPr/>
              <a:t>17</a:t>
            </a:fld>
            <a:endParaRPr lang="en-US" altLang="en-US" smtClean="0"/>
          </a:p>
        </p:txBody>
      </p:sp>
    </p:spTree>
    <p:extLst>
      <p:ext uri="{BB962C8B-B14F-4D97-AF65-F5344CB8AC3E}">
        <p14:creationId xmlns:p14="http://schemas.microsoft.com/office/powerpoint/2010/main" val="3317233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 be eligible for Section 3 Business a contractor must: be certified as a Section 3 business. In addition, the contractor must prove its ability to successfully complete the contract including Section 3 compliance.</a:t>
            </a:r>
          </a:p>
          <a:p>
            <a:r>
              <a:rPr lang="en-US" altLang="en-US" dirty="0" smtClean="0"/>
              <a:t>To register as a Section 3 business follow the link at the bottom of this Slide</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8D03288C-24DC-4F29-98D1-37DAC5D8ED3B}" type="slidenum">
              <a:rPr lang="en-US" altLang="en-US" smtClean="0"/>
              <a:pPr/>
              <a:t>18</a:t>
            </a:fld>
            <a:endParaRPr lang="en-US" altLang="en-US" smtClean="0"/>
          </a:p>
        </p:txBody>
      </p:sp>
      <p:sp>
        <p:nvSpPr>
          <p:cNvPr id="71685" name="TextBox 4"/>
          <p:cNvSpPr txBox="1">
            <a:spLocks noChangeArrowheads="1"/>
          </p:cNvSpPr>
          <p:nvPr/>
        </p:nvSpPr>
        <p:spPr bwMode="auto">
          <a:xfrm>
            <a:off x="1381125" y="3155950"/>
            <a:ext cx="35766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r>
              <a:rPr lang="en-US" altLang="en-US"/>
              <a:t>Section 3: https://portalapps.hud.gov/Sec3BusReg/BRegistry/BRegistryHome</a:t>
            </a:r>
          </a:p>
        </p:txBody>
      </p:sp>
    </p:spTree>
    <p:extLst>
      <p:ext uri="{BB962C8B-B14F-4D97-AF65-F5344CB8AC3E}">
        <p14:creationId xmlns:p14="http://schemas.microsoft.com/office/powerpoint/2010/main" val="225295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Building trades qualify for Section 3 businesses are: carpentry, masonry, plumbing, electrical, and demolition.</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79E94BCB-6BC1-4D03-9E01-21064AEF6ABB}" type="slidenum">
              <a:rPr lang="en-US" altLang="en-US" smtClean="0"/>
              <a:pPr/>
              <a:t>19</a:t>
            </a:fld>
            <a:endParaRPr lang="en-US" altLang="en-US" smtClean="0"/>
          </a:p>
        </p:txBody>
      </p:sp>
    </p:spTree>
    <p:extLst>
      <p:ext uri="{BB962C8B-B14F-4D97-AF65-F5344CB8AC3E}">
        <p14:creationId xmlns:p14="http://schemas.microsoft.com/office/powerpoint/2010/main" val="204974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training will provide background and purpose of Section 3. Programs and activities that are covered by Section 3. Residents and Businesses covered by Section 3</a:t>
            </a:r>
            <a:r>
              <a:rPr lang="en-US" altLang="en-US" i="1" dirty="0" smtClean="0"/>
              <a:t> and contractors’ responsibilities for compliance with Section 3 requirements.</a:t>
            </a:r>
            <a:r>
              <a:rPr lang="en-US" altLang="en-US" dirty="0" smtClean="0"/>
              <a:t>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676697F-E7CB-4E31-9A98-F1C633D3E688}" type="slidenum">
              <a:rPr lang="en-US" altLang="en-US" smtClean="0"/>
              <a:pPr/>
              <a:t>2</a:t>
            </a:fld>
            <a:endParaRPr lang="en-US" altLang="en-US" smtClean="0"/>
          </a:p>
        </p:txBody>
      </p:sp>
    </p:spTree>
    <p:extLst>
      <p:ext uri="{BB962C8B-B14F-4D97-AF65-F5344CB8AC3E}">
        <p14:creationId xmlns:p14="http://schemas.microsoft.com/office/powerpoint/2010/main" val="4042820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also applies to work associated with services such as: architectural, engineering, legal, and management and administrative support.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9870DE5B-BD08-4959-902D-53715FEDEEF2}" type="slidenum">
              <a:rPr lang="en-US" altLang="en-US" smtClean="0"/>
              <a:pPr/>
              <a:t>20</a:t>
            </a:fld>
            <a:endParaRPr lang="en-US" altLang="en-US" smtClean="0"/>
          </a:p>
        </p:txBody>
      </p:sp>
    </p:spTree>
    <p:extLst>
      <p:ext uri="{BB962C8B-B14F-4D97-AF65-F5344CB8AC3E}">
        <p14:creationId xmlns:p14="http://schemas.microsoft.com/office/powerpoint/2010/main" val="4047990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Remember Section 3 is required by Federal funded projects to provide opportunities for</a:t>
            </a:r>
            <a:r>
              <a:rPr lang="en-US" altLang="en-US" baseline="0" dirty="0" smtClean="0"/>
              <a:t> </a:t>
            </a:r>
            <a:r>
              <a:rPr lang="en-US" altLang="en-US" dirty="0" smtClean="0"/>
              <a:t>those that may not have any. Opportunities do not mean must hired Section 3 qualified individuals and businesses. Employees and Businesses must also have the qualifications and abilities to fulfill work tasks.  </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970C9385-9BAE-4D9A-8799-0756D49B0BCA}" type="slidenum">
              <a:rPr lang="en-US" altLang="en-US" smtClean="0"/>
              <a:pPr/>
              <a:t>21</a:t>
            </a:fld>
            <a:endParaRPr lang="en-US" altLang="en-US" smtClean="0"/>
          </a:p>
        </p:txBody>
      </p:sp>
    </p:spTree>
    <p:extLst>
      <p:ext uri="{BB962C8B-B14F-4D97-AF65-F5344CB8AC3E}">
        <p14:creationId xmlns:p14="http://schemas.microsoft.com/office/powerpoint/2010/main" val="4215442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Read from slide</a:t>
            </a:r>
            <a:endParaRPr lang="en-US" dirty="0"/>
          </a:p>
        </p:txBody>
      </p:sp>
      <p:sp>
        <p:nvSpPr>
          <p:cNvPr id="4" name="Slide Number Placeholder 3"/>
          <p:cNvSpPr>
            <a:spLocks noGrp="1"/>
          </p:cNvSpPr>
          <p:nvPr>
            <p:ph type="sldNum" sz="quarter" idx="10"/>
          </p:nvPr>
        </p:nvSpPr>
        <p:spPr/>
        <p:txBody>
          <a:bodyPr/>
          <a:lstStyle/>
          <a:p>
            <a:pPr>
              <a:defRPr/>
            </a:pPr>
            <a:fld id="{D9168FB4-61F1-417A-9869-471098E3F222}" type="slidenum">
              <a:rPr lang="en-US" altLang="en-US" smtClean="0"/>
              <a:pPr>
                <a:defRPr/>
              </a:pPr>
              <a:t>22</a:t>
            </a:fld>
            <a:endParaRPr lang="en-US" altLang="en-US"/>
          </a:p>
        </p:txBody>
      </p:sp>
    </p:spTree>
    <p:extLst>
      <p:ext uri="{BB962C8B-B14F-4D97-AF65-F5344CB8AC3E}">
        <p14:creationId xmlns:p14="http://schemas.microsoft.com/office/powerpoint/2010/main" val="3783038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this section we will discuss HUD’s goals and the City of Moore and its contractors’ responsibilities.</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820D3A68-A26B-49D0-B2C6-729B870ED1EB}" type="slidenum">
              <a:rPr lang="en-US" altLang="en-US" smtClean="0"/>
              <a:pPr/>
              <a:t>23</a:t>
            </a:fld>
            <a:endParaRPr lang="en-US" altLang="en-US" smtClean="0"/>
          </a:p>
        </p:txBody>
      </p:sp>
    </p:spTree>
    <p:extLst>
      <p:ext uri="{BB962C8B-B14F-4D97-AF65-F5344CB8AC3E}">
        <p14:creationId xmlns:p14="http://schemas.microsoft.com/office/powerpoint/2010/main" val="2490321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goal </a:t>
            </a:r>
            <a:r>
              <a:rPr lang="en-US" altLang="en-US" smtClean="0"/>
              <a:t>for contractors </a:t>
            </a:r>
            <a:r>
              <a:rPr lang="en-US" altLang="en-US" dirty="0" smtClean="0"/>
              <a:t>to hire Section 3 Residents as full-time employees is at least 30% or 3 out of 10 new </a:t>
            </a:r>
            <a:r>
              <a:rPr lang="en-US" altLang="en-US" i="1" dirty="0" smtClean="0"/>
              <a:t>hires</a:t>
            </a:r>
            <a:r>
              <a:rPr lang="en-US" altLang="en-US" dirty="0" smtClean="0"/>
              <a:t> annually. </a:t>
            </a:r>
          </a:p>
          <a:p>
            <a:endParaRPr lang="en-US" altLang="en-US" dirty="0" smtClean="0"/>
          </a:p>
          <a:p>
            <a:r>
              <a:rPr lang="en-US" altLang="en-US" dirty="0" smtClean="0"/>
              <a:t>The goal for contracting with Section 3 qualified building trades is at least 10% of the total dollar amount.</a:t>
            </a:r>
          </a:p>
          <a:p>
            <a:endParaRPr lang="en-US" altLang="en-US" dirty="0" smtClean="0"/>
          </a:p>
          <a:p>
            <a:r>
              <a:rPr lang="en-US" altLang="en-US" dirty="0" smtClean="0"/>
              <a:t>The goal for contracting with professional services or other contracts is at least 3% of the total dollar amount. </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1BAF262E-1D1B-44D2-9366-0B604A57E67F}" type="slidenum">
              <a:rPr lang="en-US" altLang="en-US" smtClean="0"/>
              <a:pPr/>
              <a:t>24</a:t>
            </a:fld>
            <a:endParaRPr lang="en-US" altLang="en-US" smtClean="0"/>
          </a:p>
        </p:txBody>
      </p:sp>
    </p:spTree>
    <p:extLst>
      <p:ext uri="{BB962C8B-B14F-4D97-AF65-F5344CB8AC3E}">
        <p14:creationId xmlns:p14="http://schemas.microsoft.com/office/powerpoint/2010/main" val="386848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(Read 2</a:t>
            </a:r>
            <a:r>
              <a:rPr lang="en-US" altLang="en-US" baseline="30000" dirty="0" smtClean="0"/>
              <a:t>nd</a:t>
            </a:r>
            <a:r>
              <a:rPr lang="en-US" altLang="en-US" dirty="0" smtClean="0"/>
              <a:t> and 3</a:t>
            </a:r>
            <a:r>
              <a:rPr lang="en-US" altLang="en-US" baseline="30000" dirty="0" smtClean="0"/>
              <a:t>rd</a:t>
            </a:r>
            <a:r>
              <a:rPr lang="en-US" altLang="en-US" dirty="0" smtClean="0"/>
              <a:t> bullets)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BC69D3C6-A798-4296-AE36-AC4ACD331297}" type="slidenum">
              <a:rPr lang="en-US" altLang="en-US" smtClean="0"/>
              <a:pPr/>
              <a:t>25</a:t>
            </a:fld>
            <a:endParaRPr lang="en-US" altLang="en-US" smtClean="0"/>
          </a:p>
        </p:txBody>
      </p:sp>
    </p:spTree>
    <p:extLst>
      <p:ext uri="{BB962C8B-B14F-4D97-AF65-F5344CB8AC3E}">
        <p14:creationId xmlns:p14="http://schemas.microsoft.com/office/powerpoint/2010/main" val="2573144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(read from bullets)</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BAC0183F-F0B7-4B21-A39F-9AA76652B503}" type="slidenum">
              <a:rPr lang="en-US" altLang="en-US" smtClean="0"/>
              <a:pPr/>
              <a:t>26</a:t>
            </a:fld>
            <a:endParaRPr lang="en-US" altLang="en-US" smtClean="0"/>
          </a:p>
        </p:txBody>
      </p:sp>
    </p:spTree>
    <p:extLst>
      <p:ext uri="{BB962C8B-B14F-4D97-AF65-F5344CB8AC3E}">
        <p14:creationId xmlns:p14="http://schemas.microsoft.com/office/powerpoint/2010/main" val="3690052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next training section</a:t>
            </a:r>
            <a:r>
              <a:rPr lang="en-US" altLang="en-US" baseline="0" dirty="0" smtClean="0"/>
              <a:t> is on </a:t>
            </a:r>
            <a:r>
              <a:rPr lang="en-US" altLang="en-US" dirty="0" smtClean="0"/>
              <a:t>Section 3 Reporting and Forms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41E86A76-2D5E-4289-8D75-D5CD6CC1BBD4}" type="slidenum">
              <a:rPr lang="en-US" altLang="en-US" smtClean="0"/>
              <a:pPr/>
              <a:t>27</a:t>
            </a:fld>
            <a:endParaRPr lang="en-US" altLang="en-US" smtClean="0"/>
          </a:p>
        </p:txBody>
      </p:sp>
    </p:spTree>
    <p:extLst>
      <p:ext uri="{BB962C8B-B14F-4D97-AF65-F5344CB8AC3E}">
        <p14:creationId xmlns:p14="http://schemas.microsoft.com/office/powerpoint/2010/main" val="396377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E4C7D5B-F7AA-4142-8960-A34C12C8B27C}" type="slidenum">
              <a:rPr lang="en-US" altLang="en-US" smtClean="0"/>
              <a:pPr/>
              <a:t>28</a:t>
            </a:fld>
            <a:endParaRPr lang="en-US" altLang="en-US" smtClean="0"/>
          </a:p>
        </p:txBody>
      </p:sp>
    </p:spTree>
    <p:extLst>
      <p:ext uri="{BB962C8B-B14F-4D97-AF65-F5344CB8AC3E}">
        <p14:creationId xmlns:p14="http://schemas.microsoft.com/office/powerpoint/2010/main" val="426848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351BC790-79C6-4E9A-A985-1F93608AD3F2}" type="slidenum">
              <a:rPr lang="en-US" altLang="en-US" smtClean="0"/>
              <a:pPr/>
              <a:t>29</a:t>
            </a:fld>
            <a:endParaRPr lang="en-US" altLang="en-US" smtClean="0"/>
          </a:p>
        </p:txBody>
      </p:sp>
    </p:spTree>
    <p:extLst>
      <p:ext uri="{BB962C8B-B14F-4D97-AF65-F5344CB8AC3E}">
        <p14:creationId xmlns:p14="http://schemas.microsoft.com/office/powerpoint/2010/main" val="286943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It is the policy of the City of Moore’s Capital Planning and Resiliency Department to require its contractors to provide equal employment opportunity to all employees and applicants for employment without regard to race, color, religion, sex, national origin, disability, veteran’s or marital status, or economic status and to take affirmative measures to ensure that both job applicants and existing employees are given fair and equal treatment. To this end contractors working with the City’s Federal funds projects, such as HUD funded projects, must comply with Section 3 requirements. </a:t>
            </a:r>
          </a:p>
          <a:p>
            <a:r>
              <a:rPr lang="en-US" altLang="en-US" dirty="0" smtClean="0"/>
              <a:t>The Section 3 plan is posted on the Envision Moore Website at envision.cityofmoore.com/section-3-plan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ADD28FA9-11A3-435B-9238-3EFCA60BF3A0}" type="slidenum">
              <a:rPr lang="en-US" altLang="en-US" smtClean="0"/>
              <a:pPr/>
              <a:t>3</a:t>
            </a:fld>
            <a:endParaRPr lang="en-US" altLang="en-US" smtClean="0"/>
          </a:p>
        </p:txBody>
      </p:sp>
    </p:spTree>
    <p:extLst>
      <p:ext uri="{BB962C8B-B14F-4D97-AF65-F5344CB8AC3E}">
        <p14:creationId xmlns:p14="http://schemas.microsoft.com/office/powerpoint/2010/main" val="3804483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0000"/>
                </a:solidFill>
              </a:rPr>
              <a:t>THIS IS WHERE THE VIEWER SHOULD BE LED THROUGH THE FORM.</a:t>
            </a:r>
          </a:p>
          <a:p>
            <a:endParaRPr lang="en-US" altLang="en-US" b="1" dirty="0" smtClean="0">
              <a:solidFill>
                <a:srgbClr val="FF0000"/>
              </a:solidFill>
            </a:endParaRPr>
          </a:p>
          <a:p>
            <a:r>
              <a:rPr lang="en-US" altLang="en-US" b="1" dirty="0" smtClean="0">
                <a:solidFill>
                  <a:srgbClr val="FF0000"/>
                </a:solidFill>
              </a:rPr>
              <a:t>BE SURE TO ANSWER THE QUESTION OF HOW TO HANDLE THE PERSON WHO DOES NOT WANT TO PARTICIPATE</a:t>
            </a:r>
          </a:p>
          <a:p>
            <a:r>
              <a:rPr lang="en-US" altLang="en-US" b="0" dirty="0" smtClean="0">
                <a:solidFill>
                  <a:srgbClr val="FF0000"/>
                </a:solidFill>
              </a:rPr>
              <a:t>New</a:t>
            </a:r>
            <a:r>
              <a:rPr lang="en-US" altLang="en-US" b="0" baseline="0" dirty="0" smtClean="0">
                <a:solidFill>
                  <a:srgbClr val="FF0000"/>
                </a:solidFill>
              </a:rPr>
              <a:t> Hire Form DVR-05-B is a self reporting by a new hired in the reporting period, if any. Part 1 asked for the new hired name, home address, and number of individuals living in the household. Part 2 is the first Section 3 qualification determination through residency; if the answer is  “no” to being the resident in the service area then the new hired is not qualify for Section 3, check the box next to “no” and go to the bottom of the form, sign and print name. </a:t>
            </a:r>
          </a:p>
          <a:p>
            <a:r>
              <a:rPr lang="en-US" altLang="en-US" b="0" baseline="0" dirty="0" smtClean="0">
                <a:solidFill>
                  <a:srgbClr val="FF0000"/>
                </a:solidFill>
              </a:rPr>
              <a:t>If the new hired answers “yes” to being the resident in the service area then place a check next to “yes” and continue to the next part. Part 3 determines Section 3 income qualification using number of people in the household and maximum gross income. For example a number household and income of 4 people with $50,600 or less gross income qualifies the new hired for Section 3, check the box on the same line as the qualifying household then go to the bottom of the form to sign and print name. However, if the household income is $51,601 or more for a household of 4 people then the new hired is not qualified for Section 3, go to the bottom of the page to sign and print name. </a:t>
            </a:r>
            <a:endParaRPr lang="en-US" altLang="en-US" b="0" dirty="0" smtClean="0">
              <a:solidFill>
                <a:srgbClr val="FF0000"/>
              </a:solidFill>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28FEAC79-0BD2-406E-9C00-80A85D20D401}" type="slidenum">
              <a:rPr lang="en-US" altLang="en-US" smtClean="0"/>
              <a:pPr/>
              <a:t>30</a:t>
            </a:fld>
            <a:endParaRPr lang="en-US" altLang="en-US" smtClean="0"/>
          </a:p>
        </p:txBody>
      </p:sp>
    </p:spTree>
    <p:extLst>
      <p:ext uri="{BB962C8B-B14F-4D97-AF65-F5344CB8AC3E}">
        <p14:creationId xmlns:p14="http://schemas.microsoft.com/office/powerpoint/2010/main" val="1208255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altLang="en-US" dirty="0" smtClean="0"/>
              <a:t>The New Hire Summary VDR-05-C:</a:t>
            </a:r>
          </a:p>
          <a:p>
            <a:pPr marL="171450" indent="-171450">
              <a:buFont typeface="Arial" panose="020B0604020202020204" pitchFamily="34" charset="0"/>
              <a:buChar char="•"/>
            </a:pPr>
            <a:r>
              <a:rPr lang="en-US" altLang="en-US" dirty="0" smtClean="0"/>
              <a:t>Is used to submit Weekly with the Davis Bacon (or certified payroll) Report,</a:t>
            </a:r>
          </a:p>
          <a:p>
            <a:pPr marL="171450" indent="-171450">
              <a:buFont typeface="Arial" panose="020B0604020202020204" pitchFamily="34" charset="0"/>
              <a:buChar char="•"/>
            </a:pPr>
            <a:r>
              <a:rPr lang="en-US" altLang="en-US" dirty="0" smtClean="0"/>
              <a:t>Or If the contract is less than one calendar year, the</a:t>
            </a:r>
            <a:r>
              <a:rPr lang="en-US" altLang="en-US" baseline="0" dirty="0" smtClean="0"/>
              <a:t>n </a:t>
            </a:r>
            <a:r>
              <a:rPr lang="en-US" altLang="en-US" dirty="0" smtClean="0"/>
              <a:t>at the end of a contract the form is used to summarize all new hires under the contract, </a:t>
            </a:r>
          </a:p>
          <a:p>
            <a:pPr marL="171450" indent="-171450">
              <a:buFont typeface="Arial" panose="020B0604020202020204" pitchFamily="34" charset="0"/>
              <a:buChar char="•"/>
            </a:pPr>
            <a:r>
              <a:rPr lang="en-US" altLang="en-US" dirty="0" smtClean="0"/>
              <a:t>Or If the contract crosses a calendar year, then the form is used to summarized all new hires within</a:t>
            </a:r>
            <a:r>
              <a:rPr lang="en-US" altLang="en-US" baseline="0" dirty="0" smtClean="0"/>
              <a:t> the calendar year and </a:t>
            </a:r>
            <a:r>
              <a:rPr lang="en-US" altLang="en-US" dirty="0" smtClean="0"/>
              <a:t>submit by the 10</a:t>
            </a:r>
            <a:r>
              <a:rPr lang="en-US" altLang="en-US" baseline="30000" dirty="0" smtClean="0"/>
              <a:t>th</a:t>
            </a:r>
            <a:r>
              <a:rPr lang="en-US" altLang="en-US" dirty="0" smtClean="0"/>
              <a:t> of January of the new year</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57DAEE3-7735-4898-A893-0918F827334D}" type="slidenum">
              <a:rPr lang="en-US" altLang="en-US" smtClean="0"/>
              <a:pPr/>
              <a:t>31</a:t>
            </a:fld>
            <a:endParaRPr lang="en-US" altLang="en-US" smtClean="0"/>
          </a:p>
        </p:txBody>
      </p:sp>
    </p:spTree>
    <p:extLst>
      <p:ext uri="{BB962C8B-B14F-4D97-AF65-F5344CB8AC3E}">
        <p14:creationId xmlns:p14="http://schemas.microsoft.com/office/powerpoint/2010/main" val="552709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0000"/>
                </a:solidFill>
              </a:rPr>
              <a:t>THIS IS WHERE THE VIEWER SHOULD BE LED THROUGH THE FORM.</a:t>
            </a:r>
          </a:p>
          <a:p>
            <a:endParaRPr lang="en-US" altLang="en-US" b="1" dirty="0" smtClean="0">
              <a:solidFill>
                <a:srgbClr val="FF0000"/>
              </a:solidFill>
            </a:endParaRPr>
          </a:p>
          <a:p>
            <a:r>
              <a:rPr lang="en-US" altLang="en-US" b="1" dirty="0" smtClean="0">
                <a:solidFill>
                  <a:srgbClr val="FF0000"/>
                </a:solidFill>
              </a:rPr>
              <a:t>BE SURE TO ANTICIPATE ANY QUESTIONS</a:t>
            </a:r>
            <a:endParaRPr lang="en-US" altLang="en-US" i="1" dirty="0" smtClean="0"/>
          </a:p>
          <a:p>
            <a:endParaRPr lang="en-US" altLang="en-US" dirty="0" smtClean="0"/>
          </a:p>
          <a:p>
            <a:r>
              <a:rPr lang="en-US" altLang="en-US" dirty="0" smtClean="0"/>
              <a:t>The VDR 05-C</a:t>
            </a:r>
            <a:r>
              <a:rPr lang="en-US" altLang="en-US" baseline="0" dirty="0" smtClean="0"/>
              <a:t> Section 3 New Hire Weekly Summary must be completed for each project weekly during construction period by primary contractors and their subcontractors. No matter if you have new hired or not. </a:t>
            </a:r>
          </a:p>
          <a:p>
            <a:r>
              <a:rPr lang="en-US" altLang="en-US" baseline="0" dirty="0" smtClean="0"/>
              <a:t>Enter the start date of week next to “Week Start Date” and enter end date of the week next to “Week End Date”.</a:t>
            </a:r>
          </a:p>
          <a:p>
            <a:r>
              <a:rPr lang="en-US" altLang="en-US" baseline="0" dirty="0" smtClean="0"/>
              <a:t>The Work Order Number is the number assigned to the Project by the City of Moore. The Project number usually starts with “I” for infrastructure or “PF” for public facilities. </a:t>
            </a:r>
          </a:p>
          <a:p>
            <a:r>
              <a:rPr lang="en-US" altLang="en-US" baseline="0" dirty="0" smtClean="0"/>
              <a:t>Project Address is usually the name of the Project assigned to the Work Order Number. For example, Work Order Number I-01-W-LMA Project Address would be </a:t>
            </a:r>
            <a:r>
              <a:rPr lang="en-US" altLang="en-US" baseline="0" dirty="0" err="1" smtClean="0"/>
              <a:t>Kingsmanor</a:t>
            </a:r>
            <a:r>
              <a:rPr lang="en-US" altLang="en-US" baseline="0" dirty="0" smtClean="0"/>
              <a:t> Street Repairs. </a:t>
            </a:r>
          </a:p>
          <a:p>
            <a:r>
              <a:rPr lang="en-US" altLang="en-US" baseline="0" dirty="0" smtClean="0"/>
              <a:t>Essentially the Work Order Number and Project Address is given to the primary contractor in the Notice to Proceed Form. </a:t>
            </a:r>
          </a:p>
          <a:p>
            <a:r>
              <a:rPr lang="en-US" altLang="en-US" baseline="0" dirty="0" smtClean="0"/>
              <a:t>Next to “General Contractor Name of Firm Completing this Form” enter the name your company.</a:t>
            </a:r>
          </a:p>
          <a:p>
            <a:r>
              <a:rPr lang="en-US" altLang="en-US" baseline="0" dirty="0" smtClean="0"/>
              <a:t>In “The Firm Completing This Form is just answer the question “is your company a construction General Contractor? A construction Subcontractor? Or Professional Services Consultant?” check one box. </a:t>
            </a:r>
          </a:p>
          <a:p>
            <a:r>
              <a:rPr lang="en-US" altLang="en-US" baseline="0" dirty="0" smtClean="0"/>
              <a:t>Next respond “yes” or “no” to the question “Did the Firm Hire Any Full or Part Time employees or Day laborers during the week?” If you check “no” skip  the next section and go to the bottom  of the form; the company’s officer must complete this section. However, the company officer can delegate this task to an office manager or other employee provided the company officer submit a signed letter granting authorization is submitted to the City of Moore. </a:t>
            </a:r>
          </a:p>
          <a:p>
            <a:r>
              <a:rPr lang="en-US" altLang="en-US" baseline="0" dirty="0" smtClean="0"/>
              <a:t>If you check “yes” complete the “New Hire Matrix” section where you will enter the new hire’s name, address, section 3 eligible, and Labor Category or job classification, see the instruction page of the form to view list of job classification. The job classification is used to verify employees’ hourly rates using HUD’s wage determination. </a:t>
            </a:r>
          </a:p>
          <a:p>
            <a:endParaRPr lang="en-US" altLang="en-US" baseline="0" dirty="0" smtClean="0"/>
          </a:p>
          <a:p>
            <a:endParaRPr lang="en-US" altLang="en-US" baseline="0"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A7C9ADB9-B632-4445-9752-6532ECAAB044}" type="slidenum">
              <a:rPr lang="en-US" altLang="en-US" smtClean="0"/>
              <a:pPr/>
              <a:t>32</a:t>
            </a:fld>
            <a:endParaRPr lang="en-US" altLang="en-US" smtClean="0"/>
          </a:p>
        </p:txBody>
      </p:sp>
    </p:spTree>
    <p:extLst>
      <p:ext uri="{BB962C8B-B14F-4D97-AF65-F5344CB8AC3E}">
        <p14:creationId xmlns:p14="http://schemas.microsoft.com/office/powerpoint/2010/main" val="260085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B21F3E2F-8382-4FE3-BB31-1074DE817DA5}" type="slidenum">
              <a:rPr lang="en-US" altLang="en-US" smtClean="0"/>
              <a:pPr/>
              <a:t>33</a:t>
            </a:fld>
            <a:endParaRPr lang="en-US" altLang="en-US" smtClean="0"/>
          </a:p>
        </p:txBody>
      </p:sp>
    </p:spTree>
    <p:extLst>
      <p:ext uri="{BB962C8B-B14F-4D97-AF65-F5344CB8AC3E}">
        <p14:creationId xmlns:p14="http://schemas.microsoft.com/office/powerpoint/2010/main" val="777665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363F6688-CA4D-4329-B393-445AEA7E1D40}" type="slidenum">
              <a:rPr lang="en-US" altLang="en-US" smtClean="0"/>
              <a:pPr/>
              <a:t>34</a:t>
            </a:fld>
            <a:endParaRPr lang="en-US" altLang="en-US" smtClean="0"/>
          </a:p>
        </p:txBody>
      </p:sp>
    </p:spTree>
    <p:extLst>
      <p:ext uri="{BB962C8B-B14F-4D97-AF65-F5344CB8AC3E}">
        <p14:creationId xmlns:p14="http://schemas.microsoft.com/office/powerpoint/2010/main" val="2935474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Other Section 3 Business Self Certification Criteria</a:t>
            </a:r>
            <a:r>
              <a:rPr lang="en-US" altLang="en-US" baseline="0" dirty="0" smtClean="0"/>
              <a:t> are</a:t>
            </a:r>
            <a:endParaRPr lang="en-US" altLang="en-US" dirty="0" smtClean="0"/>
          </a:p>
          <a:p>
            <a:r>
              <a:rPr lang="en-US" altLang="en-US" dirty="0" smtClean="0"/>
              <a:t>(read from slide)</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2379D0CE-24F1-452F-92A2-C169431450AB}" type="slidenum">
              <a:rPr lang="en-US" altLang="en-US" smtClean="0"/>
              <a:pPr/>
              <a:t>35</a:t>
            </a:fld>
            <a:endParaRPr lang="en-US" altLang="en-US" smtClean="0"/>
          </a:p>
        </p:txBody>
      </p:sp>
    </p:spTree>
    <p:extLst>
      <p:ext uri="{BB962C8B-B14F-4D97-AF65-F5344CB8AC3E}">
        <p14:creationId xmlns:p14="http://schemas.microsoft.com/office/powerpoint/2010/main" val="3066228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0000"/>
                </a:solidFill>
              </a:rPr>
              <a:t>THIS IS WHERE THE VIEWER SHOULD BE LED THROUGH THE FORM.</a:t>
            </a:r>
          </a:p>
          <a:p>
            <a:endParaRPr lang="en-US" altLang="en-US" b="1" dirty="0" smtClean="0">
              <a:solidFill>
                <a:srgbClr val="FF0000"/>
              </a:solidFill>
            </a:endParaRPr>
          </a:p>
          <a:p>
            <a:r>
              <a:rPr lang="en-US" altLang="en-US" b="1" dirty="0" smtClean="0">
                <a:solidFill>
                  <a:srgbClr val="FF0000"/>
                </a:solidFill>
              </a:rPr>
              <a:t>BE SURE TO ANTICIPATE ANY QUESTIONS</a:t>
            </a:r>
            <a:endParaRPr lang="en-US" altLang="en-US" i="1" dirty="0" smtClean="0"/>
          </a:p>
          <a:p>
            <a:r>
              <a:rPr lang="en-US" altLang="en-US" dirty="0" smtClean="0"/>
              <a:t>The VDR 05-E Business Certification Questionnaire must be completed for every project</a:t>
            </a:r>
            <a:r>
              <a:rPr lang="en-US" altLang="en-US" baseline="0" dirty="0" smtClean="0"/>
              <a:t> by all developers, contractors, subcontractors, and professional service consultants involved in construction projects.  The top section of the form collects the same information as the VDR-05-C Weekly New Hire form so we can skip to the section with the heading “Please answer each of the following questions”; this section will help the City of Moore determine if your company is a Section 3 business.  Answer each question with “Yes” or “No”. If each question is not answered with a “Yes” or “No” then we will have to return this form for incomplete. </a:t>
            </a:r>
          </a:p>
          <a:p>
            <a:r>
              <a:rPr lang="en-US" altLang="en-US" baseline="0" dirty="0" smtClean="0"/>
              <a:t>The last section affirms completion of form with the company’s officer or authorized person’s signature, name, and title  . </a:t>
            </a:r>
            <a:endParaRPr lang="en-US" altLang="en-US" dirty="0" smtClean="0"/>
          </a:p>
          <a:p>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9B251396-F000-466E-9707-9FC6C37D50D3}" type="slidenum">
              <a:rPr lang="en-US" altLang="en-US" smtClean="0"/>
              <a:pPr/>
              <a:t>36</a:t>
            </a:fld>
            <a:endParaRPr lang="en-US" altLang="en-US" smtClean="0"/>
          </a:p>
        </p:txBody>
      </p:sp>
    </p:spTree>
    <p:extLst>
      <p:ext uri="{BB962C8B-B14F-4D97-AF65-F5344CB8AC3E}">
        <p14:creationId xmlns:p14="http://schemas.microsoft.com/office/powerpoint/2010/main" val="2196833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(read from slide)</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95AD780C-AF72-45BE-BB79-83C584F4252F}" type="slidenum">
              <a:rPr lang="en-US" altLang="en-US" smtClean="0"/>
              <a:pPr/>
              <a:t>37</a:t>
            </a:fld>
            <a:endParaRPr lang="en-US" altLang="en-US" smtClean="0"/>
          </a:p>
        </p:txBody>
      </p:sp>
    </p:spTree>
    <p:extLst>
      <p:ext uri="{BB962C8B-B14F-4D97-AF65-F5344CB8AC3E}">
        <p14:creationId xmlns:p14="http://schemas.microsoft.com/office/powerpoint/2010/main" val="3817924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0000"/>
                </a:solidFill>
              </a:rPr>
              <a:t>THIS IS WHERE THE VIEWER SHOULD BE LED THROUGH THE FORM.</a:t>
            </a:r>
          </a:p>
          <a:p>
            <a:endParaRPr lang="en-US" altLang="en-US" b="1" dirty="0" smtClean="0">
              <a:solidFill>
                <a:srgbClr val="FF0000"/>
              </a:solidFill>
            </a:endParaRPr>
          </a:p>
          <a:p>
            <a:r>
              <a:rPr lang="en-US" altLang="en-US" b="1" dirty="0" smtClean="0">
                <a:solidFill>
                  <a:srgbClr val="FF0000"/>
                </a:solidFill>
              </a:rPr>
              <a:t>BE SURE TO ANTICIPATE ANY QUESTIONS</a:t>
            </a:r>
            <a:endParaRPr lang="en-US" altLang="en-US" i="1" dirty="0" smtClean="0"/>
          </a:p>
          <a:p>
            <a:endParaRPr lang="en-US" altLang="en-US" dirty="0" smtClean="0"/>
          </a:p>
          <a:p>
            <a:r>
              <a:rPr lang="en-US" altLang="en-US" dirty="0" smtClean="0"/>
              <a:t>The VDR-05-F</a:t>
            </a:r>
            <a:r>
              <a:rPr lang="en-US" altLang="en-US" baseline="0" dirty="0" smtClean="0"/>
              <a:t> Form is the breakdown list of Developer-Contractor- and their subcontractors. This form and the VDR-05-E Business Certification must be completed during the first week of the contract and must be updated whenever a sub-contractor is added. </a:t>
            </a:r>
          </a:p>
          <a:p>
            <a:r>
              <a:rPr lang="en-US" altLang="en-US" baseline="0" dirty="0" smtClean="0"/>
              <a:t>VDR-05-f Form is pretty straight forward. The first row should be your company’s name, address, type of contract, and is this business a section 3 business, answer yes or no to the last column. The subsequent rows provide same type of information of your subcontractors, if any. </a:t>
            </a:r>
            <a:endParaRPr lang="en-US" altLang="en-US"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F3AC9B63-37F3-4F91-BEC7-46094A99BC1E}" type="slidenum">
              <a:rPr lang="en-US" altLang="en-US" smtClean="0"/>
              <a:pPr/>
              <a:t>38</a:t>
            </a:fld>
            <a:endParaRPr lang="en-US" altLang="en-US" smtClean="0"/>
          </a:p>
        </p:txBody>
      </p:sp>
    </p:spTree>
    <p:extLst>
      <p:ext uri="{BB962C8B-B14F-4D97-AF65-F5344CB8AC3E}">
        <p14:creationId xmlns:p14="http://schemas.microsoft.com/office/powerpoint/2010/main" val="1199679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1" dirty="0" smtClean="0"/>
              <a:t>The form is now different</a:t>
            </a:r>
          </a:p>
          <a:p>
            <a:r>
              <a:rPr lang="en-US" altLang="en-US" b="1" dirty="0" smtClean="0">
                <a:solidFill>
                  <a:srgbClr val="FF0000"/>
                </a:solidFill>
              </a:rPr>
              <a:t>THIS IS WHERE THE VIEWER SHOULD BE LED THROUGH THE FORM.</a:t>
            </a:r>
          </a:p>
          <a:p>
            <a:endParaRPr lang="en-US" altLang="en-US" b="1" dirty="0" smtClean="0">
              <a:solidFill>
                <a:srgbClr val="FF0000"/>
              </a:solidFill>
            </a:endParaRPr>
          </a:p>
          <a:p>
            <a:r>
              <a:rPr lang="en-US" altLang="en-US" b="1" dirty="0" smtClean="0">
                <a:solidFill>
                  <a:srgbClr val="FF0000"/>
                </a:solidFill>
              </a:rPr>
              <a:t>BE SURE TO ANTICIPATE ANY QUESTIONS</a:t>
            </a:r>
          </a:p>
          <a:p>
            <a:endParaRPr lang="en-US" altLang="en-US" b="1" i="1" dirty="0" smtClean="0">
              <a:solidFill>
                <a:srgbClr val="FF0000"/>
              </a:solidFill>
            </a:endParaRPr>
          </a:p>
          <a:p>
            <a:pPr eaLnBrk="0" fontAlgn="base" hangingPunct="0"/>
            <a:r>
              <a:rPr lang="en-US" sz="1200" kern="1200" dirty="0" smtClean="0">
                <a:solidFill>
                  <a:schemeClr val="tx1"/>
                </a:solidFill>
                <a:effectLst/>
                <a:latin typeface="+mn-lt"/>
                <a:ea typeface="+mn-ea"/>
                <a:cs typeface="+mn-cs"/>
              </a:rPr>
              <a:t>Form VDR-07: Section 3/MBE/WBE Monthly or Annual Report form needs to be submitted with every invoice. In the first column enter the total amount of the invoice, of the invoice amount enter the amount paid to minority business enterprise in the second column and amount paid to the women business enterprise in the third column. The forth column enter the total amount of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and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columns. If no amount is paid to these entities enter zero in the appropriate columns. If the invoice has payment to the minority business enterprise and/or women business enterprise then enter the name of the agency in the last column of this form. </a:t>
            </a:r>
          </a:p>
          <a:p>
            <a:pPr eaLnBrk="0" fontAlgn="base" hangingPunct="0"/>
            <a:r>
              <a:rPr lang="en-US" sz="1200" kern="1200" dirty="0" smtClean="0">
                <a:solidFill>
                  <a:schemeClr val="tx1"/>
                </a:solidFill>
                <a:effectLst/>
                <a:latin typeface="+mn-lt"/>
                <a:ea typeface="+mn-ea"/>
                <a:cs typeface="+mn-cs"/>
              </a:rPr>
              <a:t>The last section of this form collects the name of the agency submitting the invoice, task or work order number the invoice is for, beginning and ending date of the invoice, and information of the person completing this form. </a:t>
            </a:r>
            <a:endParaRPr lang="en-US" sz="1200" kern="1200" dirty="0">
              <a:solidFill>
                <a:schemeClr val="tx1"/>
              </a:solidFill>
              <a:effectLst/>
              <a:latin typeface="+mn-lt"/>
              <a:ea typeface="+mn-ea"/>
              <a:cs typeface="+mn-cs"/>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1B331373-BC48-45FC-BDFC-5CB82E8AC6DC}" type="slidenum">
              <a:rPr lang="en-US" altLang="en-US" smtClean="0"/>
              <a:pPr/>
              <a:t>39</a:t>
            </a:fld>
            <a:endParaRPr lang="en-US" altLang="en-US" smtClean="0"/>
          </a:p>
        </p:txBody>
      </p:sp>
    </p:spTree>
    <p:extLst>
      <p:ext uri="{BB962C8B-B14F-4D97-AF65-F5344CB8AC3E}">
        <p14:creationId xmlns:p14="http://schemas.microsoft.com/office/powerpoint/2010/main" val="224466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is a means to foster local economic development, neighborhood economic improvement, and individual self-sufficiency through housing and community development projects funded </a:t>
            </a:r>
            <a:r>
              <a:rPr lang="en-US" altLang="en-US" i="1" dirty="0" smtClean="0"/>
              <a:t>wholly</a:t>
            </a:r>
            <a:r>
              <a:rPr lang="en-US" altLang="en-US" dirty="0" smtClean="0"/>
              <a:t> or in part by a Federal funding source such as HUD - the Department of Housing and Urban Development.</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F3A9D28E-09F6-4854-B685-3DF291C2F7A2}" type="slidenum">
              <a:rPr lang="en-US" altLang="en-US" smtClean="0"/>
              <a:pPr/>
              <a:t>4</a:t>
            </a:fld>
            <a:endParaRPr lang="en-US" altLang="en-US" smtClean="0"/>
          </a:p>
        </p:txBody>
      </p:sp>
    </p:spTree>
    <p:extLst>
      <p:ext uri="{BB962C8B-B14F-4D97-AF65-F5344CB8AC3E}">
        <p14:creationId xmlns:p14="http://schemas.microsoft.com/office/powerpoint/2010/main" val="1658129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E00A7849-A77A-4EC6-9139-BB794DC4565B}" type="slidenum">
              <a:rPr lang="en-US" altLang="en-US" smtClean="0"/>
              <a:pPr/>
              <a:t>40</a:t>
            </a:fld>
            <a:endParaRPr lang="en-US" altLang="en-US" smtClean="0"/>
          </a:p>
        </p:txBody>
      </p:sp>
    </p:spTree>
    <p:extLst>
      <p:ext uri="{BB962C8B-B14F-4D97-AF65-F5344CB8AC3E}">
        <p14:creationId xmlns:p14="http://schemas.microsoft.com/office/powerpoint/2010/main" val="709457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Contractors and subcontractors</a:t>
            </a:r>
            <a:r>
              <a:rPr lang="en-US" baseline="0" dirty="0" smtClean="0"/>
              <a:t> must complete this training during the contract set-up period and  annually thereafter. </a:t>
            </a:r>
          </a:p>
          <a:p>
            <a:r>
              <a:rPr lang="en-US" sz="1200" kern="1200" dirty="0" smtClean="0">
                <a:solidFill>
                  <a:schemeClr val="tx1"/>
                </a:solidFill>
                <a:effectLst/>
                <a:latin typeface="+mn-lt"/>
                <a:ea typeface="+mn-ea"/>
                <a:cs typeface="+mn-cs"/>
              </a:rPr>
              <a:t>Who should receive this training?</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t minimum the Human</a:t>
            </a:r>
            <a:r>
              <a:rPr lang="en-US" sz="1200" kern="1200" baseline="0" dirty="0" smtClean="0">
                <a:solidFill>
                  <a:schemeClr val="tx1"/>
                </a:solidFill>
                <a:effectLst/>
                <a:latin typeface="+mn-lt"/>
                <a:ea typeface="+mn-ea"/>
                <a:cs typeface="+mn-cs"/>
              </a:rPr>
              <a:t> Resource employee and the employee who is responsible for the </a:t>
            </a:r>
            <a:r>
              <a:rPr lang="en-US" sz="1200" kern="1200" dirty="0" smtClean="0">
                <a:solidFill>
                  <a:schemeClr val="tx1"/>
                </a:solidFill>
                <a:effectLst/>
                <a:latin typeface="+mn-lt"/>
                <a:ea typeface="+mn-ea"/>
                <a:cs typeface="+mn-cs"/>
              </a:rPr>
              <a:t>actual week to week reporting. </a:t>
            </a:r>
          </a:p>
          <a:p>
            <a:r>
              <a:rPr lang="en-US" sz="1200" kern="1200" dirty="0" smtClean="0">
                <a:solidFill>
                  <a:schemeClr val="tx1"/>
                </a:solidFill>
                <a:effectLst/>
                <a:latin typeface="+mn-lt"/>
                <a:ea typeface="+mn-ea"/>
                <a:cs typeface="+mn-cs"/>
              </a:rPr>
              <a:t>To receive credit</a:t>
            </a:r>
            <a:r>
              <a:rPr lang="en-US" sz="1200" kern="1200" baseline="0" dirty="0" smtClean="0">
                <a:solidFill>
                  <a:schemeClr val="tx1"/>
                </a:solidFill>
                <a:effectLst/>
                <a:latin typeface="+mn-lt"/>
                <a:ea typeface="+mn-ea"/>
                <a:cs typeface="+mn-cs"/>
              </a:rPr>
              <a:t> for this required training, please complete the form title “Section 3 Plan and Requirements Acknowledgement”. </a:t>
            </a:r>
          </a:p>
          <a:p>
            <a:r>
              <a:rPr lang="en-US" sz="1200" kern="1200" baseline="0" dirty="0" smtClean="0">
                <a:solidFill>
                  <a:schemeClr val="tx1"/>
                </a:solidFill>
                <a:effectLst/>
                <a:latin typeface="+mn-lt"/>
                <a:ea typeface="+mn-ea"/>
                <a:cs typeface="+mn-cs"/>
              </a:rPr>
              <a:t>Submit the completed form with original signature to the City of Moore. </a:t>
            </a:r>
            <a:endParaRPr lang="en-US" dirty="0"/>
          </a:p>
        </p:txBody>
      </p:sp>
      <p:sp>
        <p:nvSpPr>
          <p:cNvPr id="4" name="Slide Number Placeholder 3"/>
          <p:cNvSpPr>
            <a:spLocks noGrp="1"/>
          </p:cNvSpPr>
          <p:nvPr>
            <p:ph type="sldNum" sz="quarter" idx="10"/>
          </p:nvPr>
        </p:nvSpPr>
        <p:spPr/>
        <p:txBody>
          <a:bodyPr/>
          <a:lstStyle/>
          <a:p>
            <a:pPr>
              <a:defRPr/>
            </a:pPr>
            <a:fld id="{D9168FB4-61F1-417A-9869-471098E3F222}" type="slidenum">
              <a:rPr lang="en-US" altLang="en-US" smtClean="0"/>
              <a:pPr>
                <a:defRPr/>
              </a:pPr>
              <a:t>41</a:t>
            </a:fld>
            <a:endParaRPr lang="en-US" altLang="en-US"/>
          </a:p>
        </p:txBody>
      </p:sp>
    </p:spTree>
    <p:extLst>
      <p:ext uri="{BB962C8B-B14F-4D97-AF65-F5344CB8AC3E}">
        <p14:creationId xmlns:p14="http://schemas.microsoft.com/office/powerpoint/2010/main" val="2556057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purpose of Section 3 of the HUD Act of 1968 as amended by the Housing and Community Development Act of 1992, is to ensure that employment and other economic opportunities generated by certain HUD financial assistance shall, to the greatest extent feasible, and consistent with existing Federal, State and local laws and regulations, be directed to low-and very low-income persons, particularly those who are recipients of government assistance for housing, and to business concerns which provide economic opportunities to low and very low-income persons.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E89B12CA-FD46-469B-8B19-14B3BAFD78A6}" type="slidenum">
              <a:rPr lang="en-US" altLang="en-US" smtClean="0"/>
              <a:pPr/>
              <a:t>5</a:t>
            </a:fld>
            <a:endParaRPr lang="en-US" altLang="en-US" smtClean="0"/>
          </a:p>
        </p:txBody>
      </p:sp>
    </p:spTree>
    <p:extLst>
      <p:ext uri="{BB962C8B-B14F-4D97-AF65-F5344CB8AC3E}">
        <p14:creationId xmlns:p14="http://schemas.microsoft.com/office/powerpoint/2010/main" val="21465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is a tool to provide opportunities to those who may not have otherwise. However, Section 3 is ...(read list from slide)</a:t>
            </a:r>
          </a:p>
          <a:p>
            <a:r>
              <a:rPr lang="en-US" altLang="en-US" dirty="0" smtClean="0"/>
              <a:t>Compliance with Section 3 is required because it is the law.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0F6AF12-6C09-4B47-B30C-AF674E45C642}" type="slidenum">
              <a:rPr lang="en-US" altLang="en-US" smtClean="0"/>
              <a:pPr/>
              <a:t>6</a:t>
            </a:fld>
            <a:endParaRPr lang="en-US" altLang="en-US" smtClean="0"/>
          </a:p>
        </p:txBody>
      </p:sp>
    </p:spTree>
    <p:extLst>
      <p:ext uri="{BB962C8B-B14F-4D97-AF65-F5344CB8AC3E}">
        <p14:creationId xmlns:p14="http://schemas.microsoft.com/office/powerpoint/2010/main" val="49642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Construction and professional service contractors receiving partial or full </a:t>
            </a:r>
            <a:r>
              <a:rPr lang="en-US" altLang="en-US" i="1" dirty="0" smtClean="0"/>
              <a:t>payment</a:t>
            </a:r>
            <a:r>
              <a:rPr lang="en-US" altLang="en-US" dirty="0" smtClean="0"/>
              <a:t> </a:t>
            </a:r>
            <a:r>
              <a:rPr lang="en-US" altLang="en-US" i="1" dirty="0" smtClean="0"/>
              <a:t>from</a:t>
            </a:r>
            <a:r>
              <a:rPr lang="en-US" altLang="en-US" dirty="0" smtClean="0"/>
              <a:t> the City’s Community Development Block Grant-Disaster Recovery funded projects are required to comply with Section 3. These projects include but are not limited to: infrastructure construction or repair, demolition, construction of public facilities including parks and public buildings, housing construction and rehabilitation, and non-construction projects including maintenance contracts and other professional services. </a:t>
            </a:r>
          </a:p>
          <a:p>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E0F23408-FDA8-4F55-8F19-23108CBA3D24}" type="slidenum">
              <a:rPr lang="en-US" altLang="en-US" smtClean="0"/>
              <a:pPr/>
              <a:t>7</a:t>
            </a:fld>
            <a:endParaRPr lang="en-US" altLang="en-US" smtClean="0"/>
          </a:p>
        </p:txBody>
      </p:sp>
    </p:spTree>
    <p:extLst>
      <p:ext uri="{BB962C8B-B14F-4D97-AF65-F5344CB8AC3E}">
        <p14:creationId xmlns:p14="http://schemas.microsoft.com/office/powerpoint/2010/main" val="153866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Section 3 requirements apply to contractors and subcontractors receiving HUD funding exceeding $200,000 in any fiscal year cycle. Regardless of whether the contract is fully or partially funded by CDBG-Entitlement or CDBG-DR. </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192431C7-0A54-4225-A876-8DAEA019E447}" type="slidenum">
              <a:rPr lang="en-US" altLang="en-US" smtClean="0"/>
              <a:pPr/>
              <a:t>8</a:t>
            </a:fld>
            <a:endParaRPr lang="en-US" altLang="en-US" smtClean="0"/>
          </a:p>
        </p:txBody>
      </p:sp>
    </p:spTree>
    <p:extLst>
      <p:ext uri="{BB962C8B-B14F-4D97-AF65-F5344CB8AC3E}">
        <p14:creationId xmlns:p14="http://schemas.microsoft.com/office/powerpoint/2010/main" val="179818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from slide)</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B3BEEF9E-5B03-4A26-A598-A2BE7471084E}" type="slidenum">
              <a:rPr lang="en-US" altLang="en-US" smtClean="0"/>
              <a:pPr/>
              <a:t>9</a:t>
            </a:fld>
            <a:endParaRPr lang="en-US" altLang="en-US" smtClean="0"/>
          </a:p>
        </p:txBody>
      </p:sp>
    </p:spTree>
    <p:extLst>
      <p:ext uri="{BB962C8B-B14F-4D97-AF65-F5344CB8AC3E}">
        <p14:creationId xmlns:p14="http://schemas.microsoft.com/office/powerpoint/2010/main" val="44669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E1F57F7-0C49-4D31-8563-501D41EB7B10}"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66A7A-C2B6-49CE-AAA3-0C51E8D5A598}" type="slidenum">
              <a:rPr lang="en-US" altLang="en-US"/>
              <a:pPr>
                <a:defRPr/>
              </a:pPr>
              <a:t>‹#›</a:t>
            </a:fld>
            <a:endParaRPr lang="en-US" altLang="en-US"/>
          </a:p>
        </p:txBody>
      </p:sp>
    </p:spTree>
    <p:extLst>
      <p:ext uri="{BB962C8B-B14F-4D97-AF65-F5344CB8AC3E}">
        <p14:creationId xmlns:p14="http://schemas.microsoft.com/office/powerpoint/2010/main" val="17401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0870C7-A4BD-418A-B1D1-26C7A3BF4B8C}"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D65F24-3974-4B89-9F22-24922F8E56B9}" type="slidenum">
              <a:rPr lang="en-US" altLang="en-US"/>
              <a:pPr>
                <a:defRPr/>
              </a:pPr>
              <a:t>‹#›</a:t>
            </a:fld>
            <a:endParaRPr lang="en-US" altLang="en-US"/>
          </a:p>
        </p:txBody>
      </p:sp>
    </p:spTree>
    <p:extLst>
      <p:ext uri="{BB962C8B-B14F-4D97-AF65-F5344CB8AC3E}">
        <p14:creationId xmlns:p14="http://schemas.microsoft.com/office/powerpoint/2010/main" val="256137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CA9B50-5235-4106-9889-EB0761EF2B10}"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D57C3A-FE34-41D7-B853-F53FDD911B60}" type="slidenum">
              <a:rPr lang="en-US" altLang="en-US"/>
              <a:pPr>
                <a:defRPr/>
              </a:pPr>
              <a:t>‹#›</a:t>
            </a:fld>
            <a:endParaRPr lang="en-US" altLang="en-US"/>
          </a:p>
        </p:txBody>
      </p:sp>
    </p:spTree>
    <p:extLst>
      <p:ext uri="{BB962C8B-B14F-4D97-AF65-F5344CB8AC3E}">
        <p14:creationId xmlns:p14="http://schemas.microsoft.com/office/powerpoint/2010/main" val="1696777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FE66B97-7EE3-4480-945B-0158F9D17277}"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F65C6B3-B292-4AAA-99C5-E73BCCFC37C8}" type="slidenum">
              <a:rPr lang="en-US" altLang="en-US"/>
              <a:pPr>
                <a:defRPr/>
              </a:pPr>
              <a:t>‹#›</a:t>
            </a:fld>
            <a:endParaRPr lang="en-US" altLang="en-US"/>
          </a:p>
        </p:txBody>
      </p:sp>
    </p:spTree>
    <p:extLst>
      <p:ext uri="{BB962C8B-B14F-4D97-AF65-F5344CB8AC3E}">
        <p14:creationId xmlns:p14="http://schemas.microsoft.com/office/powerpoint/2010/main" val="263019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4544852-9C75-4F4E-850D-808736488F01}"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0CBC7D6-00AF-40AC-9870-6A6D4F228162}" type="slidenum">
              <a:rPr lang="en-US" altLang="en-US"/>
              <a:pPr>
                <a:defRPr/>
              </a:pPr>
              <a:t>‹#›</a:t>
            </a:fld>
            <a:endParaRPr lang="en-US" altLang="en-US"/>
          </a:p>
        </p:txBody>
      </p:sp>
    </p:spTree>
    <p:extLst>
      <p:ext uri="{BB962C8B-B14F-4D97-AF65-F5344CB8AC3E}">
        <p14:creationId xmlns:p14="http://schemas.microsoft.com/office/powerpoint/2010/main" val="3071463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5557851-0613-4A10-ABB1-F37BC084439F}"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77985A96-A208-40DA-B9F3-A1EFE8C7ACA4}" type="slidenum">
              <a:rPr lang="en-US" altLang="en-US"/>
              <a:pPr>
                <a:defRPr/>
              </a:pPr>
              <a:t>‹#›</a:t>
            </a:fld>
            <a:endParaRPr lang="en-US" altLang="en-US"/>
          </a:p>
        </p:txBody>
      </p:sp>
    </p:spTree>
    <p:extLst>
      <p:ext uri="{BB962C8B-B14F-4D97-AF65-F5344CB8AC3E}">
        <p14:creationId xmlns:p14="http://schemas.microsoft.com/office/powerpoint/2010/main" val="3106350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40DFDAC-6266-42B7-A822-5F4EA1AB6CAE}" type="datetimeFigureOut">
              <a:rPr lang="en-US"/>
              <a:pPr>
                <a:defRPr/>
              </a:pPr>
              <a:t>12/18/2018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9AEB09E-3BEA-4EEC-A2B0-3B56FFC7F850}" type="slidenum">
              <a:rPr lang="en-US" altLang="en-US"/>
              <a:pPr>
                <a:defRPr/>
              </a:pPr>
              <a:t>‹#›</a:t>
            </a:fld>
            <a:endParaRPr lang="en-US" altLang="en-US"/>
          </a:p>
        </p:txBody>
      </p:sp>
    </p:spTree>
    <p:extLst>
      <p:ext uri="{BB962C8B-B14F-4D97-AF65-F5344CB8AC3E}">
        <p14:creationId xmlns:p14="http://schemas.microsoft.com/office/powerpoint/2010/main" val="1418963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905AEF9-0DDC-4A6D-83D4-E16388F65D9D}" type="datetimeFigureOut">
              <a:rPr lang="en-US"/>
              <a:pPr>
                <a:defRPr/>
              </a:pPr>
              <a:t>12/18/2018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255D235-2521-4489-96D9-12BE7D5994EE}" type="slidenum">
              <a:rPr lang="en-US" altLang="en-US"/>
              <a:pPr>
                <a:defRPr/>
              </a:pPr>
              <a:t>‹#›</a:t>
            </a:fld>
            <a:endParaRPr lang="en-US" altLang="en-US"/>
          </a:p>
        </p:txBody>
      </p:sp>
    </p:spTree>
    <p:extLst>
      <p:ext uri="{BB962C8B-B14F-4D97-AF65-F5344CB8AC3E}">
        <p14:creationId xmlns:p14="http://schemas.microsoft.com/office/powerpoint/2010/main" val="3544767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43A78F-9A33-4648-84A4-ABBE40DCC849}" type="datetimeFigureOut">
              <a:rPr lang="en-US"/>
              <a:pPr>
                <a:defRPr/>
              </a:pPr>
              <a:t>12/18/2018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BAC0BF73-88B9-4D14-9617-0E30101F4D1F}" type="slidenum">
              <a:rPr lang="en-US" altLang="en-US"/>
              <a:pPr>
                <a:defRPr/>
              </a:pPr>
              <a:t>‹#›</a:t>
            </a:fld>
            <a:endParaRPr lang="en-US" altLang="en-US"/>
          </a:p>
        </p:txBody>
      </p:sp>
    </p:spTree>
    <p:extLst>
      <p:ext uri="{BB962C8B-B14F-4D97-AF65-F5344CB8AC3E}">
        <p14:creationId xmlns:p14="http://schemas.microsoft.com/office/powerpoint/2010/main" val="111032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A4CDC6A-BA27-41F2-8EA3-9DA8715BE25B}" type="datetimeFigureOut">
              <a:rPr lang="en-US"/>
              <a:pPr>
                <a:defRPr/>
              </a:pPr>
              <a:t>12/18/2018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D807CC71-6066-424B-A7EA-7A8DFD69FD7B}" type="slidenum">
              <a:rPr lang="en-US" altLang="en-US"/>
              <a:pPr>
                <a:defRPr/>
              </a:pPr>
              <a:t>‹#›</a:t>
            </a:fld>
            <a:endParaRPr lang="en-US" altLang="en-US"/>
          </a:p>
        </p:txBody>
      </p:sp>
    </p:spTree>
    <p:extLst>
      <p:ext uri="{BB962C8B-B14F-4D97-AF65-F5344CB8AC3E}">
        <p14:creationId xmlns:p14="http://schemas.microsoft.com/office/powerpoint/2010/main" val="257229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E0F8D6C-FA97-40AC-B4BF-F6B1CBA54F7D}" type="datetimeFigureOut">
              <a:rPr lang="en-US"/>
              <a:pPr>
                <a:defRPr/>
              </a:pPr>
              <a:t>12/18/2018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03A03493-A9E1-43B9-8A23-8B9DBD6C6590}" type="slidenum">
              <a:rPr lang="en-US" altLang="en-US"/>
              <a:pPr>
                <a:defRPr/>
              </a:pPr>
              <a:t>‹#›</a:t>
            </a:fld>
            <a:endParaRPr lang="en-US" altLang="en-US"/>
          </a:p>
        </p:txBody>
      </p:sp>
    </p:spTree>
    <p:extLst>
      <p:ext uri="{BB962C8B-B14F-4D97-AF65-F5344CB8AC3E}">
        <p14:creationId xmlns:p14="http://schemas.microsoft.com/office/powerpoint/2010/main" val="159115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CA3329-2542-49B9-86BE-10FCC726720F}"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8D7064-4E53-45CD-8AD3-B1255BB8F00A}" type="slidenum">
              <a:rPr lang="en-US" altLang="en-US"/>
              <a:pPr>
                <a:defRPr/>
              </a:pPr>
              <a:t>‹#›</a:t>
            </a:fld>
            <a:endParaRPr lang="en-US" altLang="en-US"/>
          </a:p>
        </p:txBody>
      </p:sp>
    </p:spTree>
    <p:extLst>
      <p:ext uri="{BB962C8B-B14F-4D97-AF65-F5344CB8AC3E}">
        <p14:creationId xmlns:p14="http://schemas.microsoft.com/office/powerpoint/2010/main" val="4060029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ABDDD7A-7FEC-4481-A90D-AE84A5FEAAFE}" type="datetimeFigureOut">
              <a:rPr lang="en-US"/>
              <a:pPr>
                <a:defRPr/>
              </a:pPr>
              <a:t>12/18/2018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B18F19F-DBDE-4C35-8539-5AA310EE795D}" type="slidenum">
              <a:rPr lang="en-US" altLang="en-US"/>
              <a:pPr>
                <a:defRPr/>
              </a:pPr>
              <a:t>‹#›</a:t>
            </a:fld>
            <a:endParaRPr lang="en-US" altLang="en-US"/>
          </a:p>
        </p:txBody>
      </p:sp>
    </p:spTree>
    <p:extLst>
      <p:ext uri="{BB962C8B-B14F-4D97-AF65-F5344CB8AC3E}">
        <p14:creationId xmlns:p14="http://schemas.microsoft.com/office/powerpoint/2010/main" val="333042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9E8F3B5-FDF5-4617-B0A3-72CC34D90C0B}"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A2AFB30-A536-4697-9D70-CAB2E5606205}" type="slidenum">
              <a:rPr lang="en-US" altLang="en-US"/>
              <a:pPr>
                <a:defRPr/>
              </a:pPr>
              <a:t>‹#›</a:t>
            </a:fld>
            <a:endParaRPr lang="en-US" altLang="en-US"/>
          </a:p>
        </p:txBody>
      </p:sp>
    </p:spTree>
    <p:extLst>
      <p:ext uri="{BB962C8B-B14F-4D97-AF65-F5344CB8AC3E}">
        <p14:creationId xmlns:p14="http://schemas.microsoft.com/office/powerpoint/2010/main" val="103516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C4E6E32-6157-4D9F-A210-E3680D5A2D36}"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08C2BB8-9E71-4023-B19A-135EA498EF1F}" type="slidenum">
              <a:rPr lang="en-US" altLang="en-US"/>
              <a:pPr>
                <a:defRPr/>
              </a:pPr>
              <a:t>‹#›</a:t>
            </a:fld>
            <a:endParaRPr lang="en-US" altLang="en-US"/>
          </a:p>
        </p:txBody>
      </p:sp>
    </p:spTree>
    <p:extLst>
      <p:ext uri="{BB962C8B-B14F-4D97-AF65-F5344CB8AC3E}">
        <p14:creationId xmlns:p14="http://schemas.microsoft.com/office/powerpoint/2010/main" val="369807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DE4996-C8B5-4F03-AFF8-5A52B08D8A7E}" type="datetimeFigureOut">
              <a:rPr lang="en-US"/>
              <a:pPr>
                <a:defRPr/>
              </a:pPr>
              <a:t>12/18/2018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2776BE-E2EB-4EBD-83BC-CC967B6B2773}" type="slidenum">
              <a:rPr lang="en-US" altLang="en-US"/>
              <a:pPr>
                <a:defRPr/>
              </a:pPr>
              <a:t>‹#›</a:t>
            </a:fld>
            <a:endParaRPr lang="en-US" altLang="en-US"/>
          </a:p>
        </p:txBody>
      </p:sp>
    </p:spTree>
    <p:extLst>
      <p:ext uri="{BB962C8B-B14F-4D97-AF65-F5344CB8AC3E}">
        <p14:creationId xmlns:p14="http://schemas.microsoft.com/office/powerpoint/2010/main" val="3901986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7C8472-B774-4AAD-ABF1-7908A215F6DA}" type="datetimeFigureOut">
              <a:rPr lang="en-US"/>
              <a:pPr>
                <a:defRPr/>
              </a:pPr>
              <a:t>12/18/2018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01E475-8DF2-4991-88AA-EE49564832EE}" type="slidenum">
              <a:rPr lang="en-US" altLang="en-US"/>
              <a:pPr>
                <a:defRPr/>
              </a:pPr>
              <a:t>‹#›</a:t>
            </a:fld>
            <a:endParaRPr lang="en-US" altLang="en-US"/>
          </a:p>
        </p:txBody>
      </p:sp>
    </p:spTree>
    <p:extLst>
      <p:ext uri="{BB962C8B-B14F-4D97-AF65-F5344CB8AC3E}">
        <p14:creationId xmlns:p14="http://schemas.microsoft.com/office/powerpoint/2010/main" val="3637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BEABDC6-9D2F-46C0-A2AA-A804325C1ECC}" type="datetimeFigureOut">
              <a:rPr lang="en-US"/>
              <a:pPr>
                <a:defRPr/>
              </a:pPr>
              <a:t>12/18/2018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68AB3D-411E-4471-B0DD-9A139AD83ED6}" type="slidenum">
              <a:rPr lang="en-US" altLang="en-US"/>
              <a:pPr>
                <a:defRPr/>
              </a:pPr>
              <a:t>‹#›</a:t>
            </a:fld>
            <a:endParaRPr lang="en-US" altLang="en-US"/>
          </a:p>
        </p:txBody>
      </p:sp>
    </p:spTree>
    <p:extLst>
      <p:ext uri="{BB962C8B-B14F-4D97-AF65-F5344CB8AC3E}">
        <p14:creationId xmlns:p14="http://schemas.microsoft.com/office/powerpoint/2010/main" val="423777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41031B0-54B7-4500-AF8F-F367D7621E90}" type="datetimeFigureOut">
              <a:rPr lang="en-US"/>
              <a:pPr>
                <a:defRPr/>
              </a:pPr>
              <a:t>12/18/2018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EA8100-9FA0-4AF3-B5DB-0831F47406DD}" type="slidenum">
              <a:rPr lang="en-US" altLang="en-US"/>
              <a:pPr>
                <a:defRPr/>
              </a:pPr>
              <a:t>‹#›</a:t>
            </a:fld>
            <a:endParaRPr lang="en-US" altLang="en-US"/>
          </a:p>
        </p:txBody>
      </p:sp>
    </p:spTree>
    <p:extLst>
      <p:ext uri="{BB962C8B-B14F-4D97-AF65-F5344CB8AC3E}">
        <p14:creationId xmlns:p14="http://schemas.microsoft.com/office/powerpoint/2010/main" val="421595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8CFC54-3D72-4621-86CB-47CEF7B6970C}" type="datetimeFigureOut">
              <a:rPr lang="en-US"/>
              <a:pPr>
                <a:defRPr/>
              </a:pPr>
              <a:t>12/18/2018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F9C9E2-5B1E-445D-8081-80A66217EEC5}" type="slidenum">
              <a:rPr lang="en-US" altLang="en-US"/>
              <a:pPr>
                <a:defRPr/>
              </a:pPr>
              <a:t>‹#›</a:t>
            </a:fld>
            <a:endParaRPr lang="en-US" altLang="en-US"/>
          </a:p>
        </p:txBody>
      </p:sp>
    </p:spTree>
    <p:extLst>
      <p:ext uri="{BB962C8B-B14F-4D97-AF65-F5344CB8AC3E}">
        <p14:creationId xmlns:p14="http://schemas.microsoft.com/office/powerpoint/2010/main" val="320965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08922-A5F9-4F9E-93B3-70C087EBDB38}" type="datetimeFigureOut">
              <a:rPr lang="en-US"/>
              <a:pPr>
                <a:defRPr/>
              </a:pPr>
              <a:t>12/18/2018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A67D4F-A3C5-47AC-A4AA-02E92CE80A27}" type="slidenum">
              <a:rPr lang="en-US" altLang="en-US"/>
              <a:pPr>
                <a:defRPr/>
              </a:pPr>
              <a:t>‹#›</a:t>
            </a:fld>
            <a:endParaRPr lang="en-US" altLang="en-US"/>
          </a:p>
        </p:txBody>
      </p:sp>
    </p:spTree>
    <p:extLst>
      <p:ext uri="{BB962C8B-B14F-4D97-AF65-F5344CB8AC3E}">
        <p14:creationId xmlns:p14="http://schemas.microsoft.com/office/powerpoint/2010/main" val="147946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C3A4F5-AD09-4C98-A2B1-591685E4F809}" type="datetimeFigureOut">
              <a:rPr lang="en-US"/>
              <a:pPr>
                <a:defRPr/>
              </a:pPr>
              <a:t>12/18/2018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CD5573-48D2-4873-8E3D-FE827EF83A97}" type="slidenum">
              <a:rPr lang="en-US" altLang="en-US"/>
              <a:pPr>
                <a:defRPr/>
              </a:pPr>
              <a:t>‹#›</a:t>
            </a:fld>
            <a:endParaRPr lang="en-US" altLang="en-US"/>
          </a:p>
        </p:txBody>
      </p:sp>
    </p:spTree>
    <p:extLst>
      <p:ext uri="{BB962C8B-B14F-4D97-AF65-F5344CB8AC3E}">
        <p14:creationId xmlns:p14="http://schemas.microsoft.com/office/powerpoint/2010/main" val="289561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D1160B6-6179-4F9F-8A18-BAECCA5C53F9}" type="datetimeFigureOut">
              <a:rPr lang="en-US"/>
              <a:pPr>
                <a:defRPr/>
              </a:pPr>
              <a:t>12/18/2018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071D8D70-F572-4E99-81BA-4F383618B5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B20E1F02-C25F-4DD1-8F6F-45E12C7AA29D}" type="datetimeFigureOut">
              <a:rPr lang="en-US"/>
              <a:pPr>
                <a:defRPr/>
              </a:pPr>
              <a:t>12/18/2018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E1B53A87-AF9F-472B-8B3F-D6A59F90F0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portalapps.hud.gov/Sec3BusReg/BRegistry/BRegistryHome" TargetMode="External"/><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jpeg"/><Relationship Id="rId5" Type="http://schemas.openxmlformats.org/officeDocument/2006/relationships/image" Target="../media/image7.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cpr.cityofmoore.com/programs"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envision.cityofmoore.com/section-3-plan"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jpg"/><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9.em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11.emf"/><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hyperlink" Target="mailto:CJackson@cityofmoore.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over-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6990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62025" y="2249488"/>
            <a:ext cx="6975475" cy="2124075"/>
          </a:xfrm>
          <a:prstGeom prst="rect">
            <a:avLst/>
          </a:prstGeom>
          <a:noFill/>
        </p:spPr>
        <p:txBody>
          <a:bodyPr>
            <a:spAutoFit/>
          </a:bodyPr>
          <a:lstStyle/>
          <a:p>
            <a:pPr algn="ctr" eaLnBrk="1" fontAlgn="auto" hangingPunct="1">
              <a:lnSpc>
                <a:spcPct val="75000"/>
              </a:lnSpc>
              <a:spcBef>
                <a:spcPts val="0"/>
              </a:spcBef>
              <a:spcAft>
                <a:spcPts val="0"/>
              </a:spcAft>
              <a:defRPr/>
            </a:pPr>
            <a:r>
              <a:rPr lang="en-US" sz="4400" dirty="0">
                <a:solidFill>
                  <a:schemeClr val="accent2">
                    <a:lumMod val="50000"/>
                  </a:schemeClr>
                </a:solidFill>
                <a:latin typeface="+mn-lt"/>
                <a:cs typeface="+mn-cs"/>
              </a:rPr>
              <a:t>Complying with Section 3 and Minority Owned and Women Owned Business  Requirements</a:t>
            </a:r>
          </a:p>
        </p:txBody>
      </p:sp>
      <p:pic>
        <p:nvPicPr>
          <p:cNvPr id="143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2025" y="239713"/>
            <a:ext cx="18954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Charlie Blair\AppData\Local\Microsoft\Windows\INetCache\Content.Outlook\UXVQILXN\MOORE LOGO REBUIL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3950" y="265113"/>
            <a:ext cx="1839913"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ice 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3818" y="5534818"/>
            <a:ext cx="487363" cy="487363"/>
          </a:xfrm>
          <a:prstGeom prst="rect">
            <a:avLst/>
          </a:prstGeom>
        </p:spPr>
      </p:pic>
    </p:spTree>
  </p:cSld>
  <p:clrMapOvr>
    <a:masterClrMapping/>
  </p:clrMapOvr>
  <p:transition spd="slow"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No Trigger - Reporting Required</a:t>
            </a:r>
          </a:p>
        </p:txBody>
      </p:sp>
      <p:sp>
        <p:nvSpPr>
          <p:cNvPr id="23555" name="Content Placeholder 2"/>
          <p:cNvSpPr>
            <a:spLocks noGrp="1"/>
          </p:cNvSpPr>
          <p:nvPr>
            <p:ph idx="1"/>
          </p:nvPr>
        </p:nvSpPr>
        <p:spPr/>
        <p:txBody>
          <a:bodyPr/>
          <a:lstStyle/>
          <a:p>
            <a:r>
              <a:rPr lang="en-US" altLang="en-US" sz="2800" dirty="0" smtClean="0">
                <a:solidFill>
                  <a:schemeClr val="tx2"/>
                </a:solidFill>
              </a:rPr>
              <a:t>If the expenditure of HUD funding does not result in new employment, training or contracting, Section 3 requirements </a:t>
            </a:r>
            <a:r>
              <a:rPr lang="en-US" altLang="en-US" sz="2800" i="1" dirty="0" smtClean="0">
                <a:solidFill>
                  <a:schemeClr val="tx2"/>
                </a:solidFill>
              </a:rPr>
              <a:t>are not triggered</a:t>
            </a:r>
            <a:r>
              <a:rPr lang="en-US" altLang="en-US" sz="2800" dirty="0" smtClean="0">
                <a:solidFill>
                  <a:schemeClr val="tx2"/>
                </a:solidFill>
              </a:rPr>
              <a:t>, but the contractor </a:t>
            </a:r>
            <a:r>
              <a:rPr lang="en-US" altLang="en-US" sz="2800" b="1" dirty="0" smtClean="0">
                <a:solidFill>
                  <a:schemeClr val="tx2"/>
                </a:solidFill>
              </a:rPr>
              <a:t>must</a:t>
            </a:r>
            <a:r>
              <a:rPr lang="en-US" altLang="en-US" sz="2800" dirty="0" smtClean="0">
                <a:solidFill>
                  <a:schemeClr val="tx2"/>
                </a:solidFill>
              </a:rPr>
              <a:t> still submit Section 3 reports</a:t>
            </a:r>
          </a:p>
          <a:p>
            <a:r>
              <a:rPr lang="en-US" altLang="en-US" sz="2800" dirty="0" smtClean="0">
                <a:solidFill>
                  <a:schemeClr val="tx2"/>
                </a:solidFill>
              </a:rPr>
              <a:t>Recipients are not required to hire Section 3 residents or award contracts to Section 3 businesses other than what is needed to complete the HUD funded project</a:t>
            </a:r>
          </a:p>
        </p:txBody>
      </p:sp>
      <p:pic>
        <p:nvPicPr>
          <p:cNvPr id="2" name="Voice 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9496" y="555230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What’s a Section 3 Resident</a:t>
            </a:r>
          </a:p>
        </p:txBody>
      </p:sp>
      <p:sp>
        <p:nvSpPr>
          <p:cNvPr id="3" name="Content Placeholder 2"/>
          <p:cNvSpPr>
            <a:spLocks noGrp="1"/>
          </p:cNvSpPr>
          <p:nvPr>
            <p:ph idx="1"/>
          </p:nvPr>
        </p:nvSpPr>
        <p:spPr/>
        <p:txBody>
          <a:bodyPr/>
          <a:lstStyle/>
          <a:p>
            <a:pPr fontAlgn="auto">
              <a:spcBef>
                <a:spcPts val="0"/>
              </a:spcBef>
              <a:spcAft>
                <a:spcPts val="0"/>
              </a:spcAft>
              <a:defRPr/>
            </a:pPr>
            <a:r>
              <a:rPr lang="en-US" sz="2800" dirty="0"/>
              <a:t>A resident of Public Housing or Indian Housing (located in the City of Moore)  </a:t>
            </a:r>
          </a:p>
          <a:p>
            <a:pPr marL="0" indent="0" algn="ctr" fontAlgn="auto">
              <a:spcBef>
                <a:spcPts val="0"/>
              </a:spcBef>
              <a:spcAft>
                <a:spcPts val="0"/>
              </a:spcAft>
              <a:buNone/>
              <a:defRPr/>
            </a:pPr>
            <a:r>
              <a:rPr lang="en-US" sz="2800" b="1" dirty="0"/>
              <a:t>OR</a:t>
            </a:r>
          </a:p>
          <a:p>
            <a:pPr fontAlgn="auto">
              <a:spcBef>
                <a:spcPts val="0"/>
              </a:spcBef>
              <a:spcAft>
                <a:spcPts val="0"/>
              </a:spcAft>
              <a:defRPr/>
            </a:pPr>
            <a:r>
              <a:rPr lang="en-US" sz="2800" dirty="0"/>
              <a:t>A resident of the City of Moore</a:t>
            </a:r>
          </a:p>
          <a:p>
            <a:pPr marL="0" indent="0" algn="ctr" fontAlgn="auto">
              <a:spcBef>
                <a:spcPts val="0"/>
              </a:spcBef>
              <a:spcAft>
                <a:spcPts val="0"/>
              </a:spcAft>
              <a:buNone/>
              <a:defRPr/>
            </a:pPr>
            <a:r>
              <a:rPr lang="en-US" sz="2800" b="1" dirty="0"/>
              <a:t>AND</a:t>
            </a:r>
            <a:r>
              <a:rPr lang="en-US" sz="2800" dirty="0"/>
              <a:t> </a:t>
            </a:r>
          </a:p>
          <a:p>
            <a:pPr fontAlgn="auto">
              <a:spcBef>
                <a:spcPts val="0"/>
              </a:spcBef>
              <a:spcAft>
                <a:spcPts val="0"/>
              </a:spcAft>
              <a:defRPr/>
            </a:pPr>
            <a:r>
              <a:rPr lang="en-US" sz="2800" dirty="0"/>
              <a:t>a low-income (80% of median) or </a:t>
            </a:r>
          </a:p>
          <a:p>
            <a:pPr fontAlgn="auto">
              <a:spcBef>
                <a:spcPts val="0"/>
              </a:spcBef>
              <a:spcAft>
                <a:spcPts val="0"/>
              </a:spcAft>
              <a:defRPr/>
            </a:pPr>
            <a:r>
              <a:rPr lang="en-US" sz="2800" dirty="0"/>
              <a:t>very low-income (50% of median) person</a:t>
            </a:r>
          </a:p>
          <a:p>
            <a:pPr fontAlgn="auto">
              <a:spcBef>
                <a:spcPts val="0"/>
              </a:spcBef>
              <a:spcAft>
                <a:spcPts val="0"/>
              </a:spcAft>
              <a:defRPr/>
            </a:pPr>
            <a:endParaRPr lang="en-US" sz="2800" dirty="0"/>
          </a:p>
          <a:p>
            <a:pPr marL="0" indent="0" fontAlgn="auto">
              <a:spcBef>
                <a:spcPts val="0"/>
              </a:spcBef>
              <a:spcAft>
                <a:spcPts val="0"/>
              </a:spcAft>
              <a:buFont typeface="Arial" panose="020B0604020202020204" pitchFamily="34" charset="0"/>
              <a:buNone/>
              <a:defRPr/>
            </a:pPr>
            <a:endParaRPr lang="en-US" sz="2400" dirty="0" smtClean="0"/>
          </a:p>
          <a:p>
            <a:pPr marL="0" indent="0" fontAlgn="auto">
              <a:spcBef>
                <a:spcPts val="0"/>
              </a:spcBef>
              <a:spcAft>
                <a:spcPts val="0"/>
              </a:spcAft>
              <a:buFont typeface="Arial" panose="020B0604020202020204" pitchFamily="34" charset="0"/>
              <a:buNone/>
              <a:defRPr/>
            </a:pPr>
            <a:r>
              <a:rPr lang="en-US" sz="2400" dirty="0" smtClean="0"/>
              <a:t>24CFR Part 135.8(3)</a:t>
            </a:r>
            <a:endParaRPr lang="en-US" sz="2400" dirty="0"/>
          </a:p>
        </p:txBody>
      </p:sp>
      <p:pic>
        <p:nvPicPr>
          <p:cNvPr id="5" name="Voice 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9055"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Section 3 Resident Thresholds</a:t>
            </a:r>
          </a:p>
        </p:txBody>
      </p:sp>
      <p:graphicFrame>
        <p:nvGraphicFramePr>
          <p:cNvPr id="4" name="Content Placeholder 3"/>
          <p:cNvGraphicFramePr>
            <a:graphicFrameLocks noGrp="1"/>
          </p:cNvGraphicFramePr>
          <p:nvPr>
            <p:ph idx="1"/>
          </p:nvPr>
        </p:nvGraphicFramePr>
        <p:xfrm>
          <a:off x="1130300" y="2155825"/>
          <a:ext cx="6883399" cy="3414710"/>
        </p:xfrm>
        <a:graphic>
          <a:graphicData uri="http://schemas.openxmlformats.org/drawingml/2006/table">
            <a:tbl>
              <a:tblPr firstRow="1" firstCol="1" lastRow="1" lastCol="1" bandRow="1" bandCol="1">
                <a:tableStyleId>{5C22544A-7EE6-4342-B048-85BDC9FD1C3A}</a:tableStyleId>
              </a:tblPr>
              <a:tblGrid>
                <a:gridCol w="1479569"/>
                <a:gridCol w="30390"/>
                <a:gridCol w="2400966"/>
                <a:gridCol w="2972474"/>
              </a:tblGrid>
              <a:tr h="219677">
                <a:tc gridSpan="2">
                  <a:txBody>
                    <a:bodyPr/>
                    <a:lstStyle/>
                    <a:p>
                      <a:pPr marL="266065" marR="0">
                        <a:lnSpc>
                          <a:spcPct val="115000"/>
                        </a:lnSpc>
                        <a:spcBef>
                          <a:spcPts val="165"/>
                        </a:spcBef>
                        <a:spcAft>
                          <a:spcPts val="0"/>
                        </a:spcAft>
                      </a:pPr>
                      <a:r>
                        <a:rPr lang="en-US" sz="1100" dirty="0">
                          <a:effectLst/>
                        </a:rPr>
                        <a:t>Check Here</a:t>
                      </a:r>
                      <a:r>
                        <a:rPr lang="en-US" sz="1100" spc="-25" dirty="0">
                          <a:effectLst/>
                        </a:rPr>
                        <a:t> </a:t>
                      </a:r>
                      <a:r>
                        <a:rPr lang="en-US" sz="1100" dirty="0">
                          <a:effectLst/>
                        </a:rPr>
                        <a:t>If:</a:t>
                      </a:r>
                      <a:endParaRPr lang="en-US" sz="1100" dirty="0">
                        <a:effectLst/>
                        <a:latin typeface="Calibri"/>
                        <a:ea typeface="Calibri"/>
                        <a:cs typeface="Times New Roman"/>
                      </a:endParaRPr>
                    </a:p>
                  </a:txBody>
                  <a:tcPr marL="0" marR="0" marT="0" marB="0"/>
                </a:tc>
                <a:tc hMerge="1">
                  <a:txBody>
                    <a:bodyPr/>
                    <a:lstStyle/>
                    <a:p>
                      <a:endParaRPr lang="en-US"/>
                    </a:p>
                  </a:txBody>
                  <a:tcPr/>
                </a:tc>
                <a:tc>
                  <a:txBody>
                    <a:bodyPr/>
                    <a:lstStyle/>
                    <a:p>
                      <a:pPr marL="335280" marR="0">
                        <a:lnSpc>
                          <a:spcPct val="115000"/>
                        </a:lnSpc>
                        <a:spcBef>
                          <a:spcPts val="165"/>
                        </a:spcBef>
                        <a:spcAft>
                          <a:spcPts val="0"/>
                        </a:spcAft>
                      </a:pPr>
                      <a:r>
                        <a:rPr lang="en-US" sz="1100">
                          <a:effectLst/>
                        </a:rPr>
                        <a:t># of People in</a:t>
                      </a:r>
                      <a:r>
                        <a:rPr lang="en-US" sz="1100" spc="-25">
                          <a:effectLst/>
                        </a:rPr>
                        <a:t> </a:t>
                      </a:r>
                      <a:r>
                        <a:rPr lang="en-US" sz="1100">
                          <a:effectLst/>
                        </a:rPr>
                        <a:t>Household:</a:t>
                      </a:r>
                      <a:endParaRPr lang="en-US" sz="1100">
                        <a:effectLst/>
                        <a:latin typeface="Calibri"/>
                        <a:ea typeface="Calibri"/>
                        <a:cs typeface="Times New Roman"/>
                      </a:endParaRPr>
                    </a:p>
                  </a:txBody>
                  <a:tcPr marL="0" marR="0" marT="0" marB="0"/>
                </a:tc>
                <a:tc>
                  <a:txBody>
                    <a:bodyPr/>
                    <a:lstStyle/>
                    <a:p>
                      <a:pPr marL="345440" marR="0">
                        <a:lnSpc>
                          <a:spcPct val="115000"/>
                        </a:lnSpc>
                        <a:spcBef>
                          <a:spcPts val="165"/>
                        </a:spcBef>
                        <a:spcAft>
                          <a:spcPts val="0"/>
                        </a:spcAft>
                      </a:pPr>
                      <a:r>
                        <a:rPr lang="en-US" sz="1100">
                          <a:effectLst/>
                        </a:rPr>
                        <a:t>Gross Income Is No Greater</a:t>
                      </a:r>
                      <a:r>
                        <a:rPr lang="en-US" sz="1100" spc="-40">
                          <a:effectLst/>
                        </a:rPr>
                        <a:t> </a:t>
                      </a:r>
                      <a:r>
                        <a:rPr lang="en-US" sz="1100">
                          <a:effectLst/>
                        </a:rPr>
                        <a:t>Than:</a:t>
                      </a:r>
                      <a:endParaRPr lang="en-US" sz="1100">
                        <a:effectLst/>
                        <a:latin typeface="Calibri"/>
                        <a:ea typeface="Calibri"/>
                        <a:cs typeface="Times New Roman"/>
                      </a:endParaRPr>
                    </a:p>
                  </a:txBody>
                  <a:tcPr marL="0" marR="0" marT="0" marB="0"/>
                </a:tc>
              </a:tr>
              <a:tr h="220947">
                <a:tc gridSpan="2">
                  <a:txBody>
                    <a:bodyPr/>
                    <a:lstStyle/>
                    <a:p>
                      <a:pPr marL="0" marR="0">
                        <a:lnSpc>
                          <a:spcPct val="115000"/>
                        </a:lnSpc>
                        <a:spcBef>
                          <a:spcPts val="35"/>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80"/>
                        </a:spcBef>
                        <a:spcAft>
                          <a:spcPts val="0"/>
                        </a:spcAft>
                      </a:pPr>
                      <a:r>
                        <a:rPr lang="en-US" sz="1100">
                          <a:effectLst/>
                        </a:rPr>
                        <a:t>1</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80"/>
                        </a:spcBef>
                        <a:spcAft>
                          <a:spcPts val="0"/>
                        </a:spcAft>
                      </a:pPr>
                      <a:r>
                        <a:rPr lang="en-US" sz="1100">
                          <a:effectLst/>
                        </a:rPr>
                        <a:t>$36,150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20"/>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65"/>
                        </a:spcBef>
                        <a:spcAft>
                          <a:spcPts val="0"/>
                        </a:spcAft>
                      </a:pPr>
                      <a:r>
                        <a:rPr lang="en-US" sz="1100">
                          <a:effectLst/>
                        </a:rPr>
                        <a:t>2</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65"/>
                        </a:spcBef>
                        <a:spcAft>
                          <a:spcPts val="0"/>
                        </a:spcAft>
                      </a:pPr>
                      <a:r>
                        <a:rPr lang="en-US" sz="1100">
                          <a:effectLst/>
                        </a:rPr>
                        <a:t>$41,300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20"/>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65"/>
                        </a:spcBef>
                        <a:spcAft>
                          <a:spcPts val="0"/>
                        </a:spcAft>
                      </a:pPr>
                      <a:r>
                        <a:rPr lang="en-US" sz="1100" dirty="0">
                          <a:effectLst/>
                        </a:rPr>
                        <a:t>3</a:t>
                      </a:r>
                      <a:endParaRPr lang="en-US" sz="1100" dirty="0">
                        <a:effectLst/>
                        <a:latin typeface="Calibri"/>
                        <a:ea typeface="Calibri"/>
                        <a:cs typeface="Times New Roman"/>
                      </a:endParaRPr>
                    </a:p>
                  </a:txBody>
                  <a:tcPr marL="0" marR="0" marT="0" marB="0"/>
                </a:tc>
                <a:tc>
                  <a:txBody>
                    <a:bodyPr/>
                    <a:lstStyle/>
                    <a:p>
                      <a:pPr marL="0" marR="0" algn="ctr">
                        <a:lnSpc>
                          <a:spcPct val="115000"/>
                        </a:lnSpc>
                        <a:spcBef>
                          <a:spcPts val="165"/>
                        </a:spcBef>
                        <a:spcAft>
                          <a:spcPts val="0"/>
                        </a:spcAft>
                      </a:pPr>
                      <a:r>
                        <a:rPr lang="en-US" sz="1100">
                          <a:effectLst/>
                        </a:rPr>
                        <a:t>$46,450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20"/>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65"/>
                        </a:spcBef>
                        <a:spcAft>
                          <a:spcPts val="0"/>
                        </a:spcAft>
                      </a:pPr>
                      <a:r>
                        <a:rPr lang="en-US" sz="1100">
                          <a:effectLst/>
                        </a:rPr>
                        <a:t>4</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65"/>
                        </a:spcBef>
                        <a:spcAft>
                          <a:spcPts val="0"/>
                        </a:spcAft>
                      </a:pPr>
                      <a:r>
                        <a:rPr lang="en-US" sz="1100">
                          <a:effectLst/>
                        </a:rPr>
                        <a:t>$51,600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35"/>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80"/>
                        </a:spcBef>
                        <a:spcAft>
                          <a:spcPts val="0"/>
                        </a:spcAft>
                      </a:pPr>
                      <a:r>
                        <a:rPr lang="en-US" sz="1100">
                          <a:effectLst/>
                        </a:rPr>
                        <a:t>5</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80"/>
                        </a:spcBef>
                        <a:spcAft>
                          <a:spcPts val="0"/>
                        </a:spcAft>
                      </a:pPr>
                      <a:r>
                        <a:rPr lang="en-US" sz="1100">
                          <a:effectLst/>
                        </a:rPr>
                        <a:t>$55,750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35"/>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80"/>
                        </a:spcBef>
                        <a:spcAft>
                          <a:spcPts val="0"/>
                        </a:spcAft>
                      </a:pPr>
                      <a:r>
                        <a:rPr lang="en-US" sz="1100">
                          <a:effectLst/>
                        </a:rPr>
                        <a:t>6</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80"/>
                        </a:spcBef>
                        <a:spcAft>
                          <a:spcPts val="0"/>
                        </a:spcAft>
                      </a:pPr>
                      <a:r>
                        <a:rPr lang="en-US" sz="1100">
                          <a:effectLst/>
                        </a:rPr>
                        <a:t>$59,900</a:t>
                      </a:r>
                      <a:endParaRPr lang="en-US" sz="1100">
                        <a:effectLst/>
                        <a:latin typeface="Calibri"/>
                        <a:ea typeface="Calibri"/>
                        <a:cs typeface="Times New Roman"/>
                      </a:endParaRPr>
                    </a:p>
                  </a:txBody>
                  <a:tcPr marL="0" marR="0" marT="0" marB="0"/>
                </a:tc>
              </a:tr>
              <a:tr h="220947">
                <a:tc gridSpan="2">
                  <a:txBody>
                    <a:bodyPr/>
                    <a:lstStyle/>
                    <a:p>
                      <a:pPr marL="0" marR="0">
                        <a:lnSpc>
                          <a:spcPct val="115000"/>
                        </a:lnSpc>
                        <a:spcBef>
                          <a:spcPts val="35"/>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80"/>
                        </a:spcBef>
                        <a:spcAft>
                          <a:spcPts val="0"/>
                        </a:spcAft>
                      </a:pPr>
                      <a:r>
                        <a:rPr lang="en-US" sz="1100">
                          <a:effectLst/>
                        </a:rPr>
                        <a:t>7</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80"/>
                        </a:spcBef>
                        <a:spcAft>
                          <a:spcPts val="0"/>
                        </a:spcAft>
                      </a:pPr>
                      <a:r>
                        <a:rPr lang="en-US" sz="1100">
                          <a:effectLst/>
                        </a:rPr>
                        <a:t>$64,000</a:t>
                      </a:r>
                      <a:endParaRPr lang="en-US" sz="1100">
                        <a:effectLst/>
                        <a:latin typeface="Calibri"/>
                        <a:ea typeface="Calibri"/>
                        <a:cs typeface="Times New Roman"/>
                      </a:endParaRPr>
                    </a:p>
                  </a:txBody>
                  <a:tcPr marL="0" marR="0" marT="0" marB="0"/>
                </a:tc>
              </a:tr>
              <a:tr h="219677">
                <a:tc gridSpan="2">
                  <a:txBody>
                    <a:bodyPr/>
                    <a:lstStyle/>
                    <a:p>
                      <a:pPr marL="0" marR="0">
                        <a:lnSpc>
                          <a:spcPct val="115000"/>
                        </a:lnSpc>
                        <a:spcBef>
                          <a:spcPts val="25"/>
                        </a:spcBef>
                        <a:spcAft>
                          <a:spcPts val="0"/>
                        </a:spcAft>
                      </a:pPr>
                      <a:r>
                        <a:rPr lang="en-US" sz="2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a:txBody>
                    <a:bodyPr/>
                    <a:lstStyle/>
                    <a:p>
                      <a:pPr marL="0" marR="0" algn="ctr">
                        <a:lnSpc>
                          <a:spcPct val="115000"/>
                        </a:lnSpc>
                        <a:spcBef>
                          <a:spcPts val="170"/>
                        </a:spcBef>
                        <a:spcAft>
                          <a:spcPts val="0"/>
                        </a:spcAft>
                      </a:pPr>
                      <a:r>
                        <a:rPr lang="en-US" sz="1100">
                          <a:effectLst/>
                        </a:rPr>
                        <a:t>8</a:t>
                      </a:r>
                      <a:endParaRPr lang="en-US" sz="1100">
                        <a:effectLst/>
                        <a:latin typeface="Calibri"/>
                        <a:ea typeface="Calibri"/>
                        <a:cs typeface="Times New Roman"/>
                      </a:endParaRPr>
                    </a:p>
                  </a:txBody>
                  <a:tcPr marL="0" marR="0" marT="0" marB="0"/>
                </a:tc>
                <a:tc>
                  <a:txBody>
                    <a:bodyPr/>
                    <a:lstStyle/>
                    <a:p>
                      <a:pPr marL="0" marR="0" algn="ctr">
                        <a:lnSpc>
                          <a:spcPct val="115000"/>
                        </a:lnSpc>
                        <a:spcBef>
                          <a:spcPts val="170"/>
                        </a:spcBef>
                        <a:spcAft>
                          <a:spcPts val="0"/>
                        </a:spcAft>
                      </a:pPr>
                      <a:r>
                        <a:rPr lang="en-US" sz="1100">
                          <a:effectLst/>
                        </a:rPr>
                        <a:t>$68,150</a:t>
                      </a:r>
                      <a:endParaRPr lang="en-US" sz="1100">
                        <a:effectLst/>
                        <a:latin typeface="Calibri"/>
                        <a:ea typeface="Calibri"/>
                        <a:cs typeface="Times New Roman"/>
                      </a:endParaRPr>
                    </a:p>
                  </a:txBody>
                  <a:tcPr marL="0" marR="0" marT="0" marB="0"/>
                </a:tc>
              </a:tr>
              <a:tr h="219677">
                <a:tc gridSpan="4">
                  <a:txBody>
                    <a:bodyPr/>
                    <a:lstStyle/>
                    <a:p>
                      <a:pPr marL="76200" marR="0">
                        <a:lnSpc>
                          <a:spcPct val="115000"/>
                        </a:lnSpc>
                        <a:spcBef>
                          <a:spcPts val="360"/>
                        </a:spcBef>
                        <a:spcAft>
                          <a:spcPts val="0"/>
                        </a:spcAft>
                      </a:pPr>
                      <a:r>
                        <a:rPr lang="en-US" sz="1100">
                          <a:effectLst/>
                        </a:rPr>
                        <a:t> </a:t>
                      </a:r>
                      <a:endParaRPr lang="en-US" sz="1100">
                        <a:effectLst/>
                        <a:latin typeface="Arial"/>
                        <a:ea typeface="Arial"/>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r>
              <a:tr h="410973">
                <a:tc gridSpan="4">
                  <a:txBody>
                    <a:bodyPr/>
                    <a:lstStyle/>
                    <a:p>
                      <a:pPr marL="76200" marR="0">
                        <a:lnSpc>
                          <a:spcPct val="115000"/>
                        </a:lnSpc>
                        <a:spcBef>
                          <a:spcPts val="360"/>
                        </a:spcBef>
                        <a:spcAft>
                          <a:spcPts val="0"/>
                        </a:spcAft>
                      </a:pPr>
                      <a:r>
                        <a:rPr lang="en-US" sz="1100">
                          <a:effectLst/>
                        </a:rPr>
                        <a:t>I affirm that the above statements are true, complete, and correct to the best of my knowledge and</a:t>
                      </a:r>
                      <a:r>
                        <a:rPr lang="en-US" sz="1100" spc="-165">
                          <a:effectLst/>
                        </a:rPr>
                        <a:t> </a:t>
                      </a:r>
                      <a:r>
                        <a:rPr lang="en-US" sz="1100">
                          <a:effectLst/>
                        </a:rPr>
                        <a:t>belief.</a:t>
                      </a:r>
                    </a:p>
                    <a:p>
                      <a:pPr marL="0" marR="0" algn="ctr">
                        <a:lnSpc>
                          <a:spcPct val="115000"/>
                        </a:lnSpc>
                        <a:spcBef>
                          <a:spcPts val="170"/>
                        </a:spcBef>
                        <a:spcAft>
                          <a:spcPts val="0"/>
                        </a:spcAft>
                      </a:pPr>
                      <a:r>
                        <a:rPr lang="en-US" sz="1100">
                          <a:effectLst/>
                        </a:rPr>
                        <a:t> </a:t>
                      </a:r>
                      <a:endParaRPr lang="en-US" sz="110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r>
              <a:tr h="365073">
                <a:tc>
                  <a:txBody>
                    <a:bodyPr/>
                    <a:lstStyle/>
                    <a:p>
                      <a:pPr marL="0" marR="0">
                        <a:lnSpc>
                          <a:spcPct val="115000"/>
                        </a:lnSpc>
                        <a:spcBef>
                          <a:spcPts val="35"/>
                        </a:spcBef>
                        <a:spcAft>
                          <a:spcPts val="0"/>
                        </a:spcAft>
                      </a:pPr>
                      <a:r>
                        <a:rPr lang="en-US" sz="1100">
                          <a:effectLst/>
                        </a:rPr>
                        <a:t>Signature</a:t>
                      </a:r>
                      <a:endParaRPr lang="en-US" sz="1100">
                        <a:effectLst/>
                        <a:latin typeface="Calibri"/>
                        <a:ea typeface="Calibri"/>
                        <a:cs typeface="Times New Roman"/>
                      </a:endParaRPr>
                    </a:p>
                  </a:txBody>
                  <a:tcPr marL="0" marR="0" marT="0" marB="0"/>
                </a:tc>
                <a:tc gridSpan="3">
                  <a:txBody>
                    <a:bodyPr/>
                    <a:lstStyle/>
                    <a:p>
                      <a:pPr marL="0" marR="0" algn="ctr">
                        <a:lnSpc>
                          <a:spcPct val="115000"/>
                        </a:lnSpc>
                        <a:spcBef>
                          <a:spcPts val="180"/>
                        </a:spcBef>
                        <a:spcAft>
                          <a:spcPts val="0"/>
                        </a:spcAft>
                      </a:pPr>
                      <a:r>
                        <a:rPr lang="en-US" sz="1100" dirty="0">
                          <a:effectLst/>
                        </a:rPr>
                        <a:t> </a:t>
                      </a:r>
                      <a:endParaRPr lang="en-US" sz="1100" dirty="0">
                        <a:effectLst/>
                        <a:latin typeface="Calibri"/>
                        <a:ea typeface="Calibri"/>
                        <a:cs typeface="Times New Roman"/>
                      </a:endParaRPr>
                    </a:p>
                  </a:txBody>
                  <a:tcPr marL="0" marR="0" marT="0" marB="0"/>
                </a:tc>
                <a:tc hMerge="1">
                  <a:txBody>
                    <a:bodyPr/>
                    <a:lstStyle/>
                    <a:p>
                      <a:endParaRPr lang="en-US"/>
                    </a:p>
                  </a:txBody>
                  <a:tcPr/>
                </a:tc>
                <a:tc hMerge="1">
                  <a:txBody>
                    <a:bodyPr/>
                    <a:lstStyle/>
                    <a:p>
                      <a:endParaRPr lang="en-US"/>
                    </a:p>
                  </a:txBody>
                  <a:tcPr/>
                </a:tc>
              </a:tr>
              <a:tr h="219677">
                <a:tc>
                  <a:txBody>
                    <a:bodyPr/>
                    <a:lstStyle/>
                    <a:p>
                      <a:pPr marL="0" marR="0">
                        <a:lnSpc>
                          <a:spcPct val="115000"/>
                        </a:lnSpc>
                        <a:spcBef>
                          <a:spcPts val="360"/>
                        </a:spcBef>
                        <a:spcAft>
                          <a:spcPts val="0"/>
                        </a:spcAft>
                      </a:pPr>
                      <a:r>
                        <a:rPr lang="en-US" sz="1100">
                          <a:effectLst/>
                        </a:rPr>
                        <a:t>Printed Name</a:t>
                      </a:r>
                      <a:endParaRPr lang="en-US" sz="1100">
                        <a:effectLst/>
                        <a:latin typeface="Arial"/>
                        <a:ea typeface="Arial"/>
                        <a:cs typeface="Times New Roman"/>
                      </a:endParaRPr>
                    </a:p>
                  </a:txBody>
                  <a:tcPr marL="0" marR="0" marT="0" marB="0"/>
                </a:tc>
                <a:tc gridSpan="3">
                  <a:txBody>
                    <a:bodyPr/>
                    <a:lstStyle/>
                    <a:p>
                      <a:pPr marL="76200" marR="0">
                        <a:lnSpc>
                          <a:spcPct val="115000"/>
                        </a:lnSpc>
                        <a:spcBef>
                          <a:spcPts val="360"/>
                        </a:spcBef>
                        <a:spcAft>
                          <a:spcPts val="0"/>
                        </a:spcAft>
                      </a:pPr>
                      <a:r>
                        <a:rPr lang="en-US" sz="1100">
                          <a:effectLst/>
                        </a:rPr>
                        <a:t> </a:t>
                      </a:r>
                      <a:endParaRPr lang="en-US" sz="1100">
                        <a:effectLst/>
                        <a:latin typeface="Arial"/>
                        <a:ea typeface="Arial"/>
                        <a:cs typeface="Times New Roman"/>
                      </a:endParaRPr>
                    </a:p>
                  </a:txBody>
                  <a:tcPr marL="0" marR="0" marT="0" marB="0"/>
                </a:tc>
                <a:tc hMerge="1">
                  <a:txBody>
                    <a:bodyPr/>
                    <a:lstStyle/>
                    <a:p>
                      <a:endParaRPr lang="en-US"/>
                    </a:p>
                  </a:txBody>
                  <a:tcPr/>
                </a:tc>
                <a:tc hMerge="1">
                  <a:txBody>
                    <a:bodyPr/>
                    <a:lstStyle/>
                    <a:p>
                      <a:endParaRPr lang="en-US"/>
                    </a:p>
                  </a:txBody>
                  <a:tcPr/>
                </a:tc>
              </a:tr>
              <a:tr h="219677">
                <a:tc>
                  <a:txBody>
                    <a:bodyPr/>
                    <a:lstStyle/>
                    <a:p>
                      <a:pPr marL="76200" marR="0">
                        <a:lnSpc>
                          <a:spcPct val="115000"/>
                        </a:lnSpc>
                        <a:spcBef>
                          <a:spcPts val="360"/>
                        </a:spcBef>
                        <a:spcAft>
                          <a:spcPts val="0"/>
                        </a:spcAft>
                      </a:pPr>
                      <a:r>
                        <a:rPr lang="en-US" sz="1100">
                          <a:effectLst/>
                        </a:rPr>
                        <a:t>Date</a:t>
                      </a:r>
                      <a:endParaRPr lang="en-US" sz="1100">
                        <a:effectLst/>
                        <a:latin typeface="Arial"/>
                        <a:ea typeface="Arial"/>
                        <a:cs typeface="Times New Roman"/>
                      </a:endParaRPr>
                    </a:p>
                  </a:txBody>
                  <a:tcPr marL="0" marR="0" marT="0" marB="0"/>
                </a:tc>
                <a:tc gridSpan="3">
                  <a:txBody>
                    <a:bodyPr/>
                    <a:lstStyle/>
                    <a:p>
                      <a:pPr marL="76200" marR="0">
                        <a:lnSpc>
                          <a:spcPct val="115000"/>
                        </a:lnSpc>
                        <a:spcBef>
                          <a:spcPts val="360"/>
                        </a:spcBef>
                        <a:spcAft>
                          <a:spcPts val="0"/>
                        </a:spcAft>
                      </a:pPr>
                      <a:r>
                        <a:rPr lang="en-US" sz="1100" dirty="0">
                          <a:effectLst/>
                        </a:rPr>
                        <a:t> </a:t>
                      </a:r>
                      <a:endParaRPr lang="en-US" sz="1100" dirty="0">
                        <a:effectLst/>
                        <a:latin typeface="Arial"/>
                        <a:ea typeface="Arial"/>
                        <a:cs typeface="Times New Roman"/>
                      </a:endParaRPr>
                    </a:p>
                  </a:txBody>
                  <a:tcPr marL="0" marR="0" marT="0" marB="0"/>
                </a:tc>
                <a:tc hMerge="1">
                  <a:txBody>
                    <a:bodyPr/>
                    <a:lstStyle/>
                    <a:p>
                      <a:endParaRPr lang="en-US"/>
                    </a:p>
                  </a:txBody>
                  <a:tcPr/>
                </a:tc>
                <a:tc hMerge="1">
                  <a:txBody>
                    <a:bodyPr/>
                    <a:lstStyle/>
                    <a:p>
                      <a:endParaRPr lang="en-US"/>
                    </a:p>
                  </a:txBody>
                  <a:tcPr/>
                </a:tc>
              </a:tr>
            </a:tbl>
          </a:graphicData>
        </a:graphic>
      </p:graphicFrame>
      <p:grpSp>
        <p:nvGrpSpPr>
          <p:cNvPr id="25659" name="Group 4"/>
          <p:cNvGrpSpPr>
            <a:grpSpLocks/>
          </p:cNvGrpSpPr>
          <p:nvPr/>
        </p:nvGrpSpPr>
        <p:grpSpPr bwMode="auto">
          <a:xfrm>
            <a:off x="1130300" y="2155825"/>
            <a:ext cx="139700" cy="139700"/>
            <a:chOff x="0" y="0"/>
            <a:chExt cx="221" cy="221"/>
          </a:xfrm>
        </p:grpSpPr>
        <p:grpSp>
          <p:nvGrpSpPr>
            <p:cNvPr id="25681" name="Group 5"/>
            <p:cNvGrpSpPr>
              <a:grpSpLocks/>
            </p:cNvGrpSpPr>
            <p:nvPr/>
          </p:nvGrpSpPr>
          <p:grpSpPr bwMode="auto">
            <a:xfrm>
              <a:off x="7" y="7"/>
              <a:ext cx="207" cy="207"/>
              <a:chOff x="7" y="7"/>
              <a:chExt cx="207" cy="207"/>
            </a:xfrm>
          </p:grpSpPr>
          <p:sp>
            <p:nvSpPr>
              <p:cNvPr id="25682" name="Freeform 6"/>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0" name="Group 7"/>
          <p:cNvGrpSpPr>
            <a:grpSpLocks/>
          </p:cNvGrpSpPr>
          <p:nvPr/>
        </p:nvGrpSpPr>
        <p:grpSpPr bwMode="auto">
          <a:xfrm>
            <a:off x="1130300" y="2155825"/>
            <a:ext cx="139700" cy="139700"/>
            <a:chOff x="0" y="0"/>
            <a:chExt cx="221" cy="221"/>
          </a:xfrm>
        </p:grpSpPr>
        <p:grpSp>
          <p:nvGrpSpPr>
            <p:cNvPr id="25679" name="Group 8"/>
            <p:cNvGrpSpPr>
              <a:grpSpLocks/>
            </p:cNvGrpSpPr>
            <p:nvPr/>
          </p:nvGrpSpPr>
          <p:grpSpPr bwMode="auto">
            <a:xfrm>
              <a:off x="7" y="7"/>
              <a:ext cx="207" cy="207"/>
              <a:chOff x="7" y="7"/>
              <a:chExt cx="207" cy="207"/>
            </a:xfrm>
          </p:grpSpPr>
          <p:sp>
            <p:nvSpPr>
              <p:cNvPr id="25680" name="Freeform 9"/>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1" name="Group 10"/>
          <p:cNvGrpSpPr>
            <a:grpSpLocks/>
          </p:cNvGrpSpPr>
          <p:nvPr/>
        </p:nvGrpSpPr>
        <p:grpSpPr bwMode="auto">
          <a:xfrm>
            <a:off x="1130300" y="2155825"/>
            <a:ext cx="139700" cy="139700"/>
            <a:chOff x="0" y="0"/>
            <a:chExt cx="221" cy="221"/>
          </a:xfrm>
        </p:grpSpPr>
        <p:grpSp>
          <p:nvGrpSpPr>
            <p:cNvPr id="25677" name="Group 11"/>
            <p:cNvGrpSpPr>
              <a:grpSpLocks/>
            </p:cNvGrpSpPr>
            <p:nvPr/>
          </p:nvGrpSpPr>
          <p:grpSpPr bwMode="auto">
            <a:xfrm>
              <a:off x="7" y="7"/>
              <a:ext cx="207" cy="207"/>
              <a:chOff x="7" y="7"/>
              <a:chExt cx="207" cy="207"/>
            </a:xfrm>
          </p:grpSpPr>
          <p:sp>
            <p:nvSpPr>
              <p:cNvPr id="25678" name="Freeform 12"/>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2" name="Group 13"/>
          <p:cNvGrpSpPr>
            <a:grpSpLocks/>
          </p:cNvGrpSpPr>
          <p:nvPr/>
        </p:nvGrpSpPr>
        <p:grpSpPr bwMode="auto">
          <a:xfrm>
            <a:off x="1130300" y="2155825"/>
            <a:ext cx="139700" cy="139700"/>
            <a:chOff x="0" y="0"/>
            <a:chExt cx="221" cy="221"/>
          </a:xfrm>
        </p:grpSpPr>
        <p:grpSp>
          <p:nvGrpSpPr>
            <p:cNvPr id="25675" name="Group 14"/>
            <p:cNvGrpSpPr>
              <a:grpSpLocks/>
            </p:cNvGrpSpPr>
            <p:nvPr/>
          </p:nvGrpSpPr>
          <p:grpSpPr bwMode="auto">
            <a:xfrm>
              <a:off x="7" y="7"/>
              <a:ext cx="207" cy="207"/>
              <a:chOff x="7" y="7"/>
              <a:chExt cx="207" cy="207"/>
            </a:xfrm>
          </p:grpSpPr>
          <p:sp>
            <p:nvSpPr>
              <p:cNvPr id="25676" name="Freeform 15"/>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3" name="Group 16"/>
          <p:cNvGrpSpPr>
            <a:grpSpLocks/>
          </p:cNvGrpSpPr>
          <p:nvPr/>
        </p:nvGrpSpPr>
        <p:grpSpPr bwMode="auto">
          <a:xfrm>
            <a:off x="1130300" y="2155825"/>
            <a:ext cx="139700" cy="139700"/>
            <a:chOff x="0" y="0"/>
            <a:chExt cx="221" cy="221"/>
          </a:xfrm>
        </p:grpSpPr>
        <p:grpSp>
          <p:nvGrpSpPr>
            <p:cNvPr id="25673" name="Group 17"/>
            <p:cNvGrpSpPr>
              <a:grpSpLocks/>
            </p:cNvGrpSpPr>
            <p:nvPr/>
          </p:nvGrpSpPr>
          <p:grpSpPr bwMode="auto">
            <a:xfrm>
              <a:off x="7" y="7"/>
              <a:ext cx="207" cy="207"/>
              <a:chOff x="7" y="7"/>
              <a:chExt cx="207" cy="207"/>
            </a:xfrm>
          </p:grpSpPr>
          <p:sp>
            <p:nvSpPr>
              <p:cNvPr id="25674" name="Freeform 18"/>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4" name="Group 19"/>
          <p:cNvGrpSpPr>
            <a:grpSpLocks/>
          </p:cNvGrpSpPr>
          <p:nvPr/>
        </p:nvGrpSpPr>
        <p:grpSpPr bwMode="auto">
          <a:xfrm>
            <a:off x="1130300" y="2155825"/>
            <a:ext cx="139700" cy="139700"/>
            <a:chOff x="0" y="0"/>
            <a:chExt cx="221" cy="221"/>
          </a:xfrm>
        </p:grpSpPr>
        <p:grpSp>
          <p:nvGrpSpPr>
            <p:cNvPr id="25671" name="Group 20"/>
            <p:cNvGrpSpPr>
              <a:grpSpLocks/>
            </p:cNvGrpSpPr>
            <p:nvPr/>
          </p:nvGrpSpPr>
          <p:grpSpPr bwMode="auto">
            <a:xfrm>
              <a:off x="7" y="7"/>
              <a:ext cx="207" cy="207"/>
              <a:chOff x="7" y="7"/>
              <a:chExt cx="207" cy="207"/>
            </a:xfrm>
          </p:grpSpPr>
          <p:sp>
            <p:nvSpPr>
              <p:cNvPr id="25672" name="Freeform 21"/>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5" name="Group 22"/>
          <p:cNvGrpSpPr>
            <a:grpSpLocks/>
          </p:cNvGrpSpPr>
          <p:nvPr/>
        </p:nvGrpSpPr>
        <p:grpSpPr bwMode="auto">
          <a:xfrm>
            <a:off x="1130300" y="2155825"/>
            <a:ext cx="139700" cy="139700"/>
            <a:chOff x="0" y="0"/>
            <a:chExt cx="221" cy="221"/>
          </a:xfrm>
        </p:grpSpPr>
        <p:grpSp>
          <p:nvGrpSpPr>
            <p:cNvPr id="25669" name="Group 23"/>
            <p:cNvGrpSpPr>
              <a:grpSpLocks/>
            </p:cNvGrpSpPr>
            <p:nvPr/>
          </p:nvGrpSpPr>
          <p:grpSpPr bwMode="auto">
            <a:xfrm>
              <a:off x="7" y="7"/>
              <a:ext cx="207" cy="207"/>
              <a:chOff x="7" y="7"/>
              <a:chExt cx="207" cy="207"/>
            </a:xfrm>
          </p:grpSpPr>
          <p:sp>
            <p:nvSpPr>
              <p:cNvPr id="25670" name="Freeform 24"/>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5666" name="Group 25"/>
          <p:cNvGrpSpPr>
            <a:grpSpLocks/>
          </p:cNvGrpSpPr>
          <p:nvPr/>
        </p:nvGrpSpPr>
        <p:grpSpPr bwMode="auto">
          <a:xfrm>
            <a:off x="1130300" y="2155825"/>
            <a:ext cx="139700" cy="141288"/>
            <a:chOff x="0" y="0"/>
            <a:chExt cx="221" cy="222"/>
          </a:xfrm>
        </p:grpSpPr>
        <p:grpSp>
          <p:nvGrpSpPr>
            <p:cNvPr id="25667" name="Group 26"/>
            <p:cNvGrpSpPr>
              <a:grpSpLocks/>
            </p:cNvGrpSpPr>
            <p:nvPr/>
          </p:nvGrpSpPr>
          <p:grpSpPr bwMode="auto">
            <a:xfrm>
              <a:off x="7" y="7"/>
              <a:ext cx="207" cy="207"/>
              <a:chOff x="7" y="7"/>
              <a:chExt cx="207" cy="207"/>
            </a:xfrm>
          </p:grpSpPr>
          <p:sp>
            <p:nvSpPr>
              <p:cNvPr id="25668" name="Freeform 27"/>
              <p:cNvSpPr>
                <a:spLocks/>
              </p:cNvSpPr>
              <p:nvPr/>
            </p:nvSpPr>
            <p:spPr bwMode="auto">
              <a:xfrm>
                <a:off x="7" y="7"/>
                <a:ext cx="207" cy="207"/>
              </a:xfrm>
              <a:custGeom>
                <a:avLst/>
                <a:gdLst>
                  <a:gd name="T0" fmla="*/ 0 w 207"/>
                  <a:gd name="T1" fmla="*/ 214 h 207"/>
                  <a:gd name="T2" fmla="*/ 207 w 207"/>
                  <a:gd name="T3" fmla="*/ 214 h 207"/>
                  <a:gd name="T4" fmla="*/ 207 w 207"/>
                  <a:gd name="T5" fmla="*/ 7 h 207"/>
                  <a:gd name="T6" fmla="*/ 0 w 207"/>
                  <a:gd name="T7" fmla="*/ 7 h 207"/>
                  <a:gd name="T8" fmla="*/ 0 w 207"/>
                  <a:gd name="T9" fmla="*/ 21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0" y="207"/>
                    </a:moveTo>
                    <a:lnTo>
                      <a:pt x="207" y="207"/>
                    </a:lnTo>
                    <a:lnTo>
                      <a:pt x="207" y="0"/>
                    </a:lnTo>
                    <a:lnTo>
                      <a:pt x="0" y="0"/>
                    </a:lnTo>
                    <a:lnTo>
                      <a:pt x="0" y="207"/>
                    </a:lnTo>
                    <a:close/>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2" name="Voice 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7811" y="584594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5"/>
          <p:cNvSpPr txBox="1">
            <a:spLocks noChangeArrowheads="1"/>
          </p:cNvSpPr>
          <p:nvPr/>
        </p:nvSpPr>
        <p:spPr bwMode="auto">
          <a:xfrm>
            <a:off x="744538" y="98425"/>
            <a:ext cx="71834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Order of Preference for Section 3 Residents</a:t>
            </a:r>
          </a:p>
        </p:txBody>
      </p:sp>
      <p:sp>
        <p:nvSpPr>
          <p:cNvPr id="7" name="TextBox 6"/>
          <p:cNvSpPr txBox="1"/>
          <p:nvPr/>
        </p:nvSpPr>
        <p:spPr>
          <a:xfrm>
            <a:off x="717550" y="1468438"/>
            <a:ext cx="7185025" cy="1384300"/>
          </a:xfrm>
          <a:prstGeom prst="rect">
            <a:avLst/>
          </a:prstGeom>
          <a:noFill/>
        </p:spPr>
        <p:txBody>
          <a:bodyPr>
            <a:spAutoFit/>
          </a:bodyPr>
          <a:lstStyle/>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rPr>
              <a:t>Section 3 residents receive preference for training and employment opportunities generated by CDBG-funded projects and activities based on the following order</a:t>
            </a:r>
            <a:r>
              <a:rPr lang="en-US" sz="2400" dirty="0">
                <a:solidFill>
                  <a:schemeClr val="tx1">
                    <a:lumMod val="65000"/>
                    <a:lumOff val="35000"/>
                  </a:schemeClr>
                </a:solidFill>
                <a:latin typeface="+mn-lt"/>
                <a:cs typeface="+mn-cs"/>
              </a:rPr>
              <a:t>:</a:t>
            </a:r>
          </a:p>
        </p:txBody>
      </p:sp>
      <p:sp>
        <p:nvSpPr>
          <p:cNvPr id="8" name="TextBox 7"/>
          <p:cNvSpPr txBox="1"/>
          <p:nvPr/>
        </p:nvSpPr>
        <p:spPr>
          <a:xfrm>
            <a:off x="1011238" y="2957513"/>
            <a:ext cx="7462202" cy="3539430"/>
          </a:xfrm>
          <a:prstGeom prst="rect">
            <a:avLst/>
          </a:prstGeom>
          <a:noFill/>
        </p:spPr>
        <p:txBody>
          <a:bodyPr wrap="square">
            <a:spAutoFit/>
          </a:bodyPr>
          <a:lstStyle/>
          <a:p>
            <a:pPr eaLnBrk="1" fontAlgn="auto" hangingPunct="1">
              <a:spcBef>
                <a:spcPts val="0"/>
              </a:spcBef>
              <a:spcAft>
                <a:spcPts val="0"/>
              </a:spcAft>
              <a:defRPr/>
            </a:pPr>
            <a:r>
              <a:rPr lang="en-US" sz="2800" dirty="0">
                <a:solidFill>
                  <a:schemeClr val="accent1">
                    <a:lumMod val="50000"/>
                  </a:schemeClr>
                </a:solidFill>
              </a:rPr>
              <a:t>• Residents of the service area or neighborhood in which the covered project is located (category 1 residents) – the service area is the City of Moore</a:t>
            </a:r>
          </a:p>
          <a:p>
            <a:pPr eaLnBrk="1" fontAlgn="auto" hangingPunct="1">
              <a:spcBef>
                <a:spcPts val="0"/>
              </a:spcBef>
              <a:spcAft>
                <a:spcPts val="0"/>
              </a:spcAft>
              <a:defRPr/>
            </a:pPr>
            <a:r>
              <a:rPr lang="en-US" sz="2800" dirty="0">
                <a:solidFill>
                  <a:schemeClr val="accent1">
                    <a:lumMod val="50000"/>
                  </a:schemeClr>
                </a:solidFill>
              </a:rPr>
              <a:t>• Participants in HUD </a:t>
            </a:r>
            <a:r>
              <a:rPr lang="en-US" sz="2800" dirty="0" err="1">
                <a:solidFill>
                  <a:schemeClr val="accent1">
                    <a:lumMod val="50000"/>
                  </a:schemeClr>
                </a:solidFill>
              </a:rPr>
              <a:t>Youthbuild</a:t>
            </a:r>
            <a:r>
              <a:rPr lang="en-US" sz="2800" dirty="0">
                <a:solidFill>
                  <a:schemeClr val="accent1">
                    <a:lumMod val="50000"/>
                  </a:schemeClr>
                </a:solidFill>
              </a:rPr>
              <a:t> programs (category 2 residents)</a:t>
            </a:r>
          </a:p>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rPr>
              <a:t>Other Section 3 residents</a:t>
            </a:r>
          </a:p>
          <a:p>
            <a:pPr eaLnBrk="1" fontAlgn="auto" hangingPunct="1">
              <a:spcBef>
                <a:spcPts val="0"/>
              </a:spcBef>
              <a:spcAft>
                <a:spcPts val="0"/>
              </a:spcAft>
              <a:defRPr/>
            </a:pPr>
            <a:endParaRPr lang="en-US" sz="2800" dirty="0">
              <a:solidFill>
                <a:schemeClr val="accent1">
                  <a:lumMod val="50000"/>
                </a:schemeClr>
              </a:solidFill>
              <a:latin typeface="+mn-lt"/>
              <a:cs typeface="+mn-cs"/>
            </a:endParaRPr>
          </a:p>
        </p:txBody>
      </p:sp>
      <p:pic>
        <p:nvPicPr>
          <p:cNvPr id="2" name="Voice 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64350" y="599045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dirty="0" smtClean="0">
                <a:solidFill>
                  <a:schemeClr val="bg1"/>
                </a:solidFill>
              </a:rPr>
              <a:t>Contractor’s Outreach Responsibilities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Must reach out to the applicable employment/job </a:t>
            </a:r>
            <a:r>
              <a:rPr lang="en-US" dirty="0"/>
              <a:t>development services of the agencies listed </a:t>
            </a:r>
            <a:r>
              <a:rPr lang="en-US" dirty="0" smtClean="0"/>
              <a:t>in the Resources section of the City’s Section 3 Plan.</a:t>
            </a:r>
          </a:p>
          <a:p>
            <a:r>
              <a:rPr lang="en-US" dirty="0" smtClean="0"/>
              <a:t>May include </a:t>
            </a:r>
            <a:r>
              <a:rPr lang="en-US" dirty="0"/>
              <a:t>other agencies and centers that serve the economically disadvantaged within the City of </a:t>
            </a:r>
            <a:r>
              <a:rPr lang="en-US" dirty="0" smtClean="0"/>
              <a:t>Moore'</a:t>
            </a:r>
          </a:p>
          <a:p>
            <a:r>
              <a:rPr lang="en-US" dirty="0" smtClean="0"/>
              <a:t>The City will monitor evidence of compliance</a:t>
            </a:r>
          </a:p>
          <a:p>
            <a:endParaRPr lang="en-US" dirty="0"/>
          </a:p>
          <a:p>
            <a:endParaRPr lang="en-US" dirty="0"/>
          </a:p>
        </p:txBody>
      </p:sp>
      <p:pic>
        <p:nvPicPr>
          <p:cNvPr id="4" name="Voice 0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1417" y="5638800"/>
            <a:ext cx="487363" cy="487363"/>
          </a:xfrm>
          <a:prstGeom prst="rect">
            <a:avLst/>
          </a:prstGeom>
        </p:spPr>
      </p:pic>
    </p:spTree>
    <p:extLst>
      <p:ext uri="{BB962C8B-B14F-4D97-AF65-F5344CB8AC3E}">
        <p14:creationId xmlns:p14="http://schemas.microsoft.com/office/powerpoint/2010/main" val="3376165870"/>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pacer-backgrou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3"/>
          <p:cNvSpPr txBox="1">
            <a:spLocks noChangeArrowheads="1"/>
          </p:cNvSpPr>
          <p:nvPr/>
        </p:nvSpPr>
        <p:spPr bwMode="auto">
          <a:xfrm>
            <a:off x="962025" y="2249488"/>
            <a:ext cx="69754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rgbClr val="FFFFFF"/>
                </a:solidFill>
              </a:rPr>
              <a:t>Section 3 Businesses</a:t>
            </a:r>
          </a:p>
        </p:txBody>
      </p:sp>
      <p:pic>
        <p:nvPicPr>
          <p:cNvPr id="2" name="Voice 0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0137" y="5642318"/>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p:cNvSpPr txBox="1">
            <a:spLocks noChangeArrowheads="1"/>
          </p:cNvSpPr>
          <p:nvPr/>
        </p:nvSpPr>
        <p:spPr bwMode="auto">
          <a:xfrm>
            <a:off x="744538" y="104775"/>
            <a:ext cx="7183437" cy="11303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Definitions:  Section 3 Business Concern</a:t>
            </a:r>
          </a:p>
        </p:txBody>
      </p:sp>
      <p:sp>
        <p:nvSpPr>
          <p:cNvPr id="7" name="TextBox 6"/>
          <p:cNvSpPr txBox="1"/>
          <p:nvPr/>
        </p:nvSpPr>
        <p:spPr>
          <a:xfrm>
            <a:off x="744538" y="1804988"/>
            <a:ext cx="7183437" cy="3694112"/>
          </a:xfrm>
          <a:prstGeom prst="rect">
            <a:avLst/>
          </a:prstGeom>
          <a:noFill/>
        </p:spPr>
        <p:txBody>
          <a:bodyPr>
            <a:spAutoFit/>
          </a:bodyPr>
          <a:lstStyle/>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A Section 3 Business Concern is defined as one that:</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--is 51% or more owned by Section 3 Residents</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400" b="1" dirty="0">
                <a:solidFill>
                  <a:schemeClr val="tx1">
                    <a:lumMod val="65000"/>
                    <a:lumOff val="35000"/>
                  </a:schemeClr>
                </a:solidFill>
                <a:latin typeface="+mn-lt"/>
                <a:cs typeface="+mn-cs"/>
              </a:rPr>
              <a:t>OR</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--whose permanent, full-time staff is comprised of at least 30% Section 3 Residents</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400" b="1" dirty="0">
                <a:solidFill>
                  <a:schemeClr val="tx1">
                    <a:lumMod val="65000"/>
                    <a:lumOff val="35000"/>
                  </a:schemeClr>
                </a:solidFill>
                <a:latin typeface="+mn-lt"/>
                <a:cs typeface="+mn-cs"/>
              </a:rPr>
              <a:t>OR</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--has committed 25% of the dollar amount of its subcontracts to Section 3 Businesses</a:t>
            </a:r>
          </a:p>
        </p:txBody>
      </p:sp>
      <p:pic>
        <p:nvPicPr>
          <p:cNvPr id="2" name="Voice 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2" y="54991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p:cNvSpPr txBox="1">
            <a:spLocks noChangeArrowheads="1"/>
          </p:cNvSpPr>
          <p:nvPr/>
        </p:nvSpPr>
        <p:spPr bwMode="auto">
          <a:xfrm>
            <a:off x="744538" y="104775"/>
            <a:ext cx="71834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Order of Preference for Section 3 Business Concern</a:t>
            </a:r>
          </a:p>
        </p:txBody>
      </p:sp>
      <p:sp>
        <p:nvSpPr>
          <p:cNvPr id="7" name="TextBox 6"/>
          <p:cNvSpPr txBox="1"/>
          <p:nvPr/>
        </p:nvSpPr>
        <p:spPr>
          <a:xfrm>
            <a:off x="744538" y="1804988"/>
            <a:ext cx="7183437" cy="4294187"/>
          </a:xfrm>
          <a:prstGeom prst="rect">
            <a:avLst/>
          </a:prstGeom>
          <a:noFill/>
        </p:spPr>
        <p:txBody>
          <a:bodyPr>
            <a:spAutoFit/>
          </a:bodyPr>
          <a:lstStyle/>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rPr>
              <a:t>For CDBG-funded activities, priority should be given to Section 3 Business Concerns as follows:</a:t>
            </a:r>
          </a:p>
          <a:p>
            <a:pPr eaLnBrk="1" fontAlgn="auto" hangingPunct="1">
              <a:lnSpc>
                <a:spcPct val="75000"/>
              </a:lnSpc>
              <a:spcBef>
                <a:spcPts val="0"/>
              </a:spcBef>
              <a:spcAft>
                <a:spcPts val="0"/>
              </a:spcAft>
              <a:defRPr/>
            </a:pPr>
            <a:endParaRPr lang="en-US" sz="2800" dirty="0">
              <a:solidFill>
                <a:schemeClr val="tx1">
                  <a:lumMod val="65000"/>
                  <a:lumOff val="35000"/>
                </a:schemeClr>
              </a:solidFill>
              <a:latin typeface="+mn-lt"/>
              <a:cs typeface="+mn-cs"/>
            </a:endParaRPr>
          </a:p>
          <a:p>
            <a:pPr marL="342900" indent="-342900" eaLnBrk="1" fontAlgn="auto" hangingPunct="1">
              <a:lnSpc>
                <a:spcPct val="75000"/>
              </a:lnSpc>
              <a:spcBef>
                <a:spcPts val="0"/>
              </a:spcBef>
              <a:spcAft>
                <a:spcPts val="0"/>
              </a:spcAft>
              <a:buFont typeface="Arial" pitchFamily="34" charset="0"/>
              <a:buChar char="•"/>
              <a:defRPr/>
            </a:pPr>
            <a:r>
              <a:rPr lang="en-US" sz="2800" dirty="0">
                <a:solidFill>
                  <a:schemeClr val="tx1">
                    <a:lumMod val="65000"/>
                    <a:lumOff val="35000"/>
                  </a:schemeClr>
                </a:solidFill>
                <a:latin typeface="+mn-lt"/>
                <a:cs typeface="+mn-cs"/>
              </a:rPr>
              <a:t>Section 3 businesses providing economic opportunities for Section 3 residents in the service area or neighborhood in which project is located</a:t>
            </a:r>
          </a:p>
          <a:p>
            <a:pPr marL="342900" indent="-342900" eaLnBrk="1" fontAlgn="auto" hangingPunct="1">
              <a:lnSpc>
                <a:spcPct val="75000"/>
              </a:lnSpc>
              <a:spcBef>
                <a:spcPts val="0"/>
              </a:spcBef>
              <a:spcAft>
                <a:spcPts val="0"/>
              </a:spcAft>
              <a:buFont typeface="Arial" pitchFamily="34" charset="0"/>
              <a:buChar char="•"/>
              <a:defRPr/>
            </a:pPr>
            <a:endParaRPr lang="en-US" sz="2800" dirty="0">
              <a:solidFill>
                <a:schemeClr val="tx1">
                  <a:lumMod val="65000"/>
                  <a:lumOff val="35000"/>
                </a:schemeClr>
              </a:solidFill>
              <a:latin typeface="+mn-lt"/>
              <a:cs typeface="+mn-cs"/>
            </a:endParaRPr>
          </a:p>
          <a:p>
            <a:pPr marL="342900" indent="-342900" eaLnBrk="1" fontAlgn="auto" hangingPunct="1">
              <a:lnSpc>
                <a:spcPct val="75000"/>
              </a:lnSpc>
              <a:spcBef>
                <a:spcPts val="0"/>
              </a:spcBef>
              <a:spcAft>
                <a:spcPts val="0"/>
              </a:spcAft>
              <a:buFont typeface="Arial" pitchFamily="34" charset="0"/>
              <a:buChar char="•"/>
              <a:defRPr/>
            </a:pPr>
            <a:r>
              <a:rPr lang="en-US" sz="2800" dirty="0">
                <a:solidFill>
                  <a:schemeClr val="tx1">
                    <a:lumMod val="65000"/>
                    <a:lumOff val="35000"/>
                  </a:schemeClr>
                </a:solidFill>
                <a:latin typeface="+mn-lt"/>
                <a:cs typeface="+mn-cs"/>
              </a:rPr>
              <a:t>Applicants selected to carry out HUD </a:t>
            </a:r>
            <a:r>
              <a:rPr lang="en-US" sz="2800" dirty="0" err="1">
                <a:solidFill>
                  <a:schemeClr val="tx1">
                    <a:lumMod val="65000"/>
                    <a:lumOff val="35000"/>
                  </a:schemeClr>
                </a:solidFill>
                <a:latin typeface="+mn-lt"/>
                <a:cs typeface="+mn-cs"/>
              </a:rPr>
              <a:t>Youthbuild</a:t>
            </a:r>
            <a:r>
              <a:rPr lang="en-US" sz="2800" dirty="0">
                <a:solidFill>
                  <a:schemeClr val="tx1">
                    <a:lumMod val="65000"/>
                    <a:lumOff val="35000"/>
                  </a:schemeClr>
                </a:solidFill>
                <a:latin typeface="+mn-lt"/>
                <a:cs typeface="+mn-cs"/>
              </a:rPr>
              <a:t> programs</a:t>
            </a:r>
          </a:p>
          <a:p>
            <a:pPr marL="342900" indent="-342900" eaLnBrk="1" fontAlgn="auto" hangingPunct="1">
              <a:lnSpc>
                <a:spcPct val="75000"/>
              </a:lnSpc>
              <a:spcBef>
                <a:spcPts val="0"/>
              </a:spcBef>
              <a:spcAft>
                <a:spcPts val="0"/>
              </a:spcAft>
              <a:buFont typeface="Arial" pitchFamily="34" charset="0"/>
              <a:buChar char="•"/>
              <a:defRPr/>
            </a:pPr>
            <a:endParaRPr lang="en-US" sz="2800" dirty="0">
              <a:solidFill>
                <a:schemeClr val="tx1">
                  <a:lumMod val="65000"/>
                  <a:lumOff val="35000"/>
                </a:schemeClr>
              </a:solidFill>
              <a:latin typeface="+mn-lt"/>
              <a:cs typeface="+mn-cs"/>
            </a:endParaRPr>
          </a:p>
          <a:p>
            <a:pPr marL="342900" indent="-342900" eaLnBrk="1" fontAlgn="auto" hangingPunct="1">
              <a:lnSpc>
                <a:spcPct val="75000"/>
              </a:lnSpc>
              <a:spcBef>
                <a:spcPts val="0"/>
              </a:spcBef>
              <a:spcAft>
                <a:spcPts val="0"/>
              </a:spcAft>
              <a:buFont typeface="Arial" pitchFamily="34" charset="0"/>
              <a:buChar char="•"/>
              <a:defRPr/>
            </a:pPr>
            <a:r>
              <a:rPr lang="en-US" sz="2800" dirty="0">
                <a:solidFill>
                  <a:schemeClr val="tx1">
                    <a:lumMod val="65000"/>
                    <a:lumOff val="35000"/>
                  </a:schemeClr>
                </a:solidFill>
                <a:latin typeface="+mn-lt"/>
                <a:cs typeface="+mn-cs"/>
              </a:rPr>
              <a:t>Other Section 3 businesses </a:t>
            </a:r>
          </a:p>
          <a:p>
            <a:pPr eaLnBrk="1" fontAlgn="auto" hangingPunct="1">
              <a:lnSpc>
                <a:spcPct val="75000"/>
              </a:lnSpc>
              <a:spcBef>
                <a:spcPts val="0"/>
              </a:spcBef>
              <a:spcAft>
                <a:spcPts val="0"/>
              </a:spcAft>
              <a:defRPr/>
            </a:pPr>
            <a:endParaRPr lang="en-US" sz="2800" dirty="0">
              <a:solidFill>
                <a:schemeClr val="tx1">
                  <a:lumMod val="65000"/>
                  <a:lumOff val="35000"/>
                </a:schemeClr>
              </a:solidFill>
              <a:latin typeface="+mn-lt"/>
              <a:cs typeface="+mn-cs"/>
            </a:endParaRPr>
          </a:p>
        </p:txBody>
      </p:sp>
      <p:pic>
        <p:nvPicPr>
          <p:cNvPr id="3" name="Voice 0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3" y="5532610"/>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5"/>
          <p:cNvSpPr txBox="1">
            <a:spLocks noChangeArrowheads="1"/>
          </p:cNvSpPr>
          <p:nvPr/>
        </p:nvSpPr>
        <p:spPr bwMode="auto">
          <a:xfrm>
            <a:off x="831850" y="225425"/>
            <a:ext cx="71850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Eligibility for Section 3 Business Preference</a:t>
            </a:r>
          </a:p>
        </p:txBody>
      </p:sp>
      <p:sp>
        <p:nvSpPr>
          <p:cNvPr id="7" name="TextBox 6"/>
          <p:cNvSpPr txBox="1"/>
          <p:nvPr/>
        </p:nvSpPr>
        <p:spPr>
          <a:xfrm>
            <a:off x="744538" y="1843088"/>
            <a:ext cx="7183437" cy="4294187"/>
          </a:xfrm>
          <a:prstGeom prst="rect">
            <a:avLst/>
          </a:prstGeom>
          <a:noFill/>
        </p:spPr>
        <p:txBody>
          <a:bodyPr>
            <a:spAutoFit/>
          </a:bodyPr>
          <a:lstStyle/>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rPr>
              <a:t>Any business seeking a Section 3 contracting preference must certify that they qualify as a Section 3 business</a:t>
            </a:r>
          </a:p>
          <a:p>
            <a:pPr eaLnBrk="1" fontAlgn="auto" hangingPunct="1">
              <a:lnSpc>
                <a:spcPct val="75000"/>
              </a:lnSpc>
              <a:spcBef>
                <a:spcPts val="0"/>
              </a:spcBef>
              <a:spcAft>
                <a:spcPts val="0"/>
              </a:spcAft>
              <a:defRPr/>
            </a:pPr>
            <a:endParaRPr lang="en-US" sz="28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rPr>
              <a:t>Any Section 3 business seeking a contract or subcontract must submit evidence of their ability to successfully complete the contract, including Section 3 compliance</a:t>
            </a:r>
          </a:p>
          <a:p>
            <a:pPr eaLnBrk="1" fontAlgn="auto" hangingPunct="1">
              <a:lnSpc>
                <a:spcPct val="75000"/>
              </a:lnSpc>
              <a:spcBef>
                <a:spcPts val="0"/>
              </a:spcBef>
              <a:spcAft>
                <a:spcPts val="0"/>
              </a:spcAft>
              <a:defRPr/>
            </a:pPr>
            <a:endParaRPr lang="en-US" sz="2800" dirty="0">
              <a:solidFill>
                <a:schemeClr val="tx1">
                  <a:lumMod val="65000"/>
                  <a:lumOff val="35000"/>
                </a:schemeClr>
              </a:solidFill>
              <a:latin typeface="+mn-lt"/>
              <a:cs typeface="+mn-cs"/>
            </a:endParaRPr>
          </a:p>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rPr>
              <a:t>To register as a Section 3 business got to:</a:t>
            </a:r>
          </a:p>
          <a:p>
            <a:pPr eaLnBrk="1" fontAlgn="auto" hangingPunct="1">
              <a:lnSpc>
                <a:spcPct val="75000"/>
              </a:lnSpc>
              <a:spcBef>
                <a:spcPts val="0"/>
              </a:spcBef>
              <a:spcAft>
                <a:spcPts val="0"/>
              </a:spcAft>
              <a:defRPr/>
            </a:pPr>
            <a:r>
              <a:rPr lang="en-US" sz="2800" dirty="0">
                <a:solidFill>
                  <a:schemeClr val="tx1">
                    <a:lumMod val="65000"/>
                    <a:lumOff val="35000"/>
                  </a:schemeClr>
                </a:solidFill>
                <a:latin typeface="+mn-lt"/>
                <a:cs typeface="+mn-cs"/>
                <a:hlinkClick r:id="rId6"/>
              </a:rPr>
              <a:t>https://portalapps.hud.gov/Sec3BusReg/BRegistry/BRegistryHome</a:t>
            </a:r>
            <a:r>
              <a:rPr lang="en-US" sz="2800" dirty="0">
                <a:solidFill>
                  <a:schemeClr val="tx1">
                    <a:lumMod val="65000"/>
                    <a:lumOff val="35000"/>
                  </a:schemeClr>
                </a:solidFill>
                <a:latin typeface="+mn-lt"/>
                <a:cs typeface="+mn-cs"/>
              </a:rPr>
              <a:t> </a:t>
            </a:r>
          </a:p>
          <a:p>
            <a:pPr eaLnBrk="1" fontAlgn="auto" hangingPunct="1">
              <a:lnSpc>
                <a:spcPct val="75000"/>
              </a:lnSpc>
              <a:spcBef>
                <a:spcPts val="0"/>
              </a:spcBef>
              <a:spcAft>
                <a:spcPts val="0"/>
              </a:spcAft>
              <a:defRPr/>
            </a:pPr>
            <a:endParaRPr lang="en-US" sz="2800" dirty="0">
              <a:solidFill>
                <a:schemeClr val="tx1">
                  <a:lumMod val="65000"/>
                  <a:lumOff val="35000"/>
                </a:schemeClr>
              </a:solidFill>
              <a:latin typeface="+mn-lt"/>
              <a:cs typeface="+mn-cs"/>
            </a:endParaRPr>
          </a:p>
        </p:txBody>
      </p:sp>
      <p:pic>
        <p:nvPicPr>
          <p:cNvPr id="2" name="Voice 0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513" y="5649913"/>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890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5"/>
          <p:cNvSpPr txBox="1">
            <a:spLocks noChangeArrowheads="1"/>
          </p:cNvSpPr>
          <p:nvPr/>
        </p:nvSpPr>
        <p:spPr bwMode="auto">
          <a:xfrm>
            <a:off x="830263" y="190500"/>
            <a:ext cx="71834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Section 3 Definitions:  Covered Building Trades</a:t>
            </a:r>
          </a:p>
        </p:txBody>
      </p:sp>
      <p:sp>
        <p:nvSpPr>
          <p:cNvPr id="7" name="TextBox 6"/>
          <p:cNvSpPr txBox="1"/>
          <p:nvPr/>
        </p:nvSpPr>
        <p:spPr>
          <a:xfrm>
            <a:off x="744538" y="1646238"/>
            <a:ext cx="7183437" cy="935037"/>
          </a:xfrm>
          <a:prstGeom prst="rect">
            <a:avLst/>
          </a:prstGeom>
          <a:noFill/>
        </p:spPr>
        <p:txBody>
          <a:bodyPr>
            <a:spAutoFit/>
          </a:bodyPr>
          <a:lstStyle/>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Section 3 applies to CDBG-funded work associated with the following building trades </a:t>
            </a:r>
          </a:p>
          <a:p>
            <a:pPr eaLnBrk="1" fontAlgn="auto" hangingPunct="1">
              <a:lnSpc>
                <a:spcPct val="75000"/>
              </a:lnSpc>
              <a:spcBef>
                <a:spcPts val="0"/>
              </a:spcBef>
              <a:spcAft>
                <a:spcPts val="0"/>
              </a:spcAft>
              <a:defRPr/>
            </a:pPr>
            <a:endParaRPr lang="en-US" sz="2400" dirty="0">
              <a:solidFill>
                <a:schemeClr val="tx1">
                  <a:lumMod val="65000"/>
                  <a:lumOff val="35000"/>
                </a:schemeClr>
              </a:solidFill>
              <a:latin typeface="+mn-lt"/>
              <a:cs typeface="+mn-cs"/>
            </a:endParaRPr>
          </a:p>
        </p:txBody>
      </p:sp>
      <p:sp>
        <p:nvSpPr>
          <p:cNvPr id="8" name="TextBox 7"/>
          <p:cNvSpPr txBox="1"/>
          <p:nvPr/>
        </p:nvSpPr>
        <p:spPr>
          <a:xfrm>
            <a:off x="1165225" y="2581275"/>
            <a:ext cx="6342063" cy="2246313"/>
          </a:xfrm>
          <a:prstGeom prst="rect">
            <a:avLst/>
          </a:prstGeom>
          <a:noFill/>
        </p:spPr>
        <p:txBody>
          <a:bodyPr>
            <a:spAutoFit/>
          </a:bodyPr>
          <a:lstStyle/>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latin typeface="+mn-lt"/>
                <a:cs typeface="+mn-cs"/>
              </a:rPr>
              <a:t> Carpentry</a:t>
            </a:r>
          </a:p>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latin typeface="+mn-lt"/>
                <a:cs typeface="+mn-cs"/>
              </a:rPr>
              <a:t> Masonry</a:t>
            </a:r>
          </a:p>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latin typeface="+mn-lt"/>
                <a:cs typeface="+mn-cs"/>
              </a:rPr>
              <a:t> Plumbing</a:t>
            </a:r>
          </a:p>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latin typeface="+mn-lt"/>
                <a:cs typeface="+mn-cs"/>
              </a:rPr>
              <a:t> Electrical</a:t>
            </a:r>
          </a:p>
          <a:p>
            <a:pPr marL="457200" indent="-457200" eaLnBrk="1" fontAlgn="auto" hangingPunct="1">
              <a:spcBef>
                <a:spcPts val="0"/>
              </a:spcBef>
              <a:spcAft>
                <a:spcPts val="0"/>
              </a:spcAft>
              <a:buFont typeface="Arial" pitchFamily="34" charset="0"/>
              <a:buChar char="•"/>
              <a:defRPr/>
            </a:pPr>
            <a:r>
              <a:rPr lang="en-US" sz="2800" dirty="0">
                <a:solidFill>
                  <a:schemeClr val="accent1">
                    <a:lumMod val="50000"/>
                  </a:schemeClr>
                </a:solidFill>
                <a:latin typeface="+mn-lt"/>
                <a:cs typeface="+mn-cs"/>
              </a:rPr>
              <a:t>Demolition</a:t>
            </a:r>
          </a:p>
        </p:txBody>
      </p:sp>
      <p:pic>
        <p:nvPicPr>
          <p:cNvPr id="2" name="Voice 0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2" y="56959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2875"/>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p:cNvSpPr txBox="1">
            <a:spLocks noChangeArrowheads="1"/>
          </p:cNvSpPr>
          <p:nvPr/>
        </p:nvSpPr>
        <p:spPr bwMode="auto">
          <a:xfrm>
            <a:off x="744538" y="317500"/>
            <a:ext cx="71834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chemeClr val="bg1"/>
                </a:solidFill>
              </a:rPr>
              <a:t>Agenda </a:t>
            </a:r>
          </a:p>
        </p:txBody>
      </p:sp>
      <p:sp>
        <p:nvSpPr>
          <p:cNvPr id="8" name="TextBox 7"/>
          <p:cNvSpPr txBox="1"/>
          <p:nvPr/>
        </p:nvSpPr>
        <p:spPr>
          <a:xfrm>
            <a:off x="1071563" y="1662113"/>
            <a:ext cx="6342062" cy="2246769"/>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en-US" sz="2800" dirty="0" smtClean="0">
                <a:solidFill>
                  <a:schemeClr val="accent1">
                    <a:lumMod val="50000"/>
                  </a:schemeClr>
                </a:solidFill>
                <a:latin typeface="+mn-lt"/>
                <a:cs typeface="+mn-cs"/>
              </a:rPr>
              <a:t>Background </a:t>
            </a:r>
            <a:r>
              <a:rPr lang="en-US" sz="2800" dirty="0">
                <a:solidFill>
                  <a:schemeClr val="accent1">
                    <a:lumMod val="50000"/>
                  </a:schemeClr>
                </a:solidFill>
                <a:latin typeface="+mn-lt"/>
                <a:cs typeface="+mn-cs"/>
              </a:rPr>
              <a:t>and Purpose of Section 3 </a:t>
            </a:r>
          </a:p>
          <a:p>
            <a:pPr marL="457200" indent="-457200" eaLnBrk="1" fontAlgn="auto" hangingPunct="1">
              <a:spcBef>
                <a:spcPts val="0"/>
              </a:spcBef>
              <a:spcAft>
                <a:spcPts val="0"/>
              </a:spcAft>
              <a:buFont typeface="Arial" panose="020B0604020202020204" pitchFamily="34" charset="0"/>
              <a:buChar char="•"/>
              <a:defRPr/>
            </a:pPr>
            <a:r>
              <a:rPr lang="en-US" sz="2800" dirty="0" smtClean="0">
                <a:solidFill>
                  <a:schemeClr val="accent1">
                    <a:lumMod val="50000"/>
                  </a:schemeClr>
                </a:solidFill>
                <a:latin typeface="+mn-lt"/>
                <a:cs typeface="+mn-cs"/>
              </a:rPr>
              <a:t>Section </a:t>
            </a:r>
            <a:r>
              <a:rPr lang="en-US" sz="2800" dirty="0">
                <a:solidFill>
                  <a:schemeClr val="accent1">
                    <a:lumMod val="50000"/>
                  </a:schemeClr>
                </a:solidFill>
                <a:latin typeface="+mn-lt"/>
                <a:cs typeface="+mn-cs"/>
              </a:rPr>
              <a:t>3 Covered Programs and </a:t>
            </a:r>
            <a:r>
              <a:rPr lang="en-US" sz="2800" dirty="0" smtClean="0">
                <a:solidFill>
                  <a:schemeClr val="accent1">
                    <a:lumMod val="50000"/>
                  </a:schemeClr>
                </a:solidFill>
                <a:latin typeface="+mn-lt"/>
                <a:cs typeface="+mn-cs"/>
              </a:rPr>
              <a:t>Activities</a:t>
            </a:r>
          </a:p>
          <a:p>
            <a:pPr marL="457200" indent="-457200" eaLnBrk="1" fontAlgn="auto" hangingPunct="1">
              <a:spcBef>
                <a:spcPts val="0"/>
              </a:spcBef>
              <a:spcAft>
                <a:spcPts val="0"/>
              </a:spcAft>
              <a:buFont typeface="Arial" panose="020B0604020202020204" pitchFamily="34" charset="0"/>
              <a:buChar char="•"/>
              <a:defRPr/>
            </a:pPr>
            <a:r>
              <a:rPr lang="en-US" sz="2800" dirty="0" smtClean="0">
                <a:solidFill>
                  <a:schemeClr val="accent1">
                    <a:lumMod val="50000"/>
                  </a:schemeClr>
                </a:solidFill>
                <a:latin typeface="+mn-lt"/>
                <a:cs typeface="+mn-cs"/>
              </a:rPr>
              <a:t>Section </a:t>
            </a:r>
            <a:r>
              <a:rPr lang="en-US" sz="2800" dirty="0">
                <a:solidFill>
                  <a:schemeClr val="accent1">
                    <a:lumMod val="50000"/>
                  </a:schemeClr>
                </a:solidFill>
                <a:latin typeface="+mn-lt"/>
                <a:cs typeface="+mn-cs"/>
              </a:rPr>
              <a:t>3 Residents and Businesses</a:t>
            </a:r>
          </a:p>
          <a:p>
            <a:pPr marL="457200" indent="-457200" eaLnBrk="1" fontAlgn="auto" hangingPunct="1">
              <a:spcBef>
                <a:spcPts val="0"/>
              </a:spcBef>
              <a:spcAft>
                <a:spcPts val="0"/>
              </a:spcAft>
              <a:buFont typeface="Arial" panose="020B0604020202020204" pitchFamily="34" charset="0"/>
              <a:buChar char="•"/>
              <a:defRPr/>
            </a:pPr>
            <a:r>
              <a:rPr lang="en-US" sz="2800" dirty="0">
                <a:solidFill>
                  <a:schemeClr val="accent1">
                    <a:lumMod val="50000"/>
                  </a:schemeClr>
                </a:solidFill>
                <a:latin typeface="+mn-lt"/>
                <a:cs typeface="+mn-cs"/>
              </a:rPr>
              <a:t>Contractors Responsibilities</a:t>
            </a:r>
          </a:p>
        </p:txBody>
      </p:sp>
      <p:pic>
        <p:nvPicPr>
          <p:cNvPr id="2" name="Voice 0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2" y="541566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lide-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59275"/>
            <a:ext cx="9144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slide-top.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890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5"/>
          <p:cNvSpPr txBox="1">
            <a:spLocks noChangeArrowheads="1"/>
          </p:cNvSpPr>
          <p:nvPr/>
        </p:nvSpPr>
        <p:spPr bwMode="auto">
          <a:xfrm>
            <a:off x="744538" y="88900"/>
            <a:ext cx="71834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Section 3 Definitions:  Covered Admin and Management Work</a:t>
            </a:r>
          </a:p>
        </p:txBody>
      </p:sp>
      <p:sp>
        <p:nvSpPr>
          <p:cNvPr id="7" name="TextBox 6"/>
          <p:cNvSpPr txBox="1"/>
          <p:nvPr/>
        </p:nvSpPr>
        <p:spPr>
          <a:xfrm>
            <a:off x="744538" y="1804988"/>
            <a:ext cx="7183437" cy="658812"/>
          </a:xfrm>
          <a:prstGeom prst="rect">
            <a:avLst/>
          </a:prstGeom>
          <a:noFill/>
        </p:spPr>
        <p:txBody>
          <a:bodyPr>
            <a:spAutoFit/>
          </a:bodyPr>
          <a:lstStyle/>
          <a:p>
            <a:pPr eaLnBrk="1" fontAlgn="auto" hangingPunct="1">
              <a:lnSpc>
                <a:spcPct val="75000"/>
              </a:lnSpc>
              <a:spcBef>
                <a:spcPts val="0"/>
              </a:spcBef>
              <a:spcAft>
                <a:spcPts val="0"/>
              </a:spcAft>
              <a:defRPr/>
            </a:pPr>
            <a:r>
              <a:rPr lang="en-US" sz="2400" dirty="0">
                <a:solidFill>
                  <a:schemeClr val="tx1">
                    <a:lumMod val="65000"/>
                    <a:lumOff val="35000"/>
                  </a:schemeClr>
                </a:solidFill>
                <a:latin typeface="+mn-lt"/>
                <a:cs typeface="+mn-cs"/>
              </a:rPr>
              <a:t>Section 3 applies to CDBG-funded work associated with the following services:</a:t>
            </a:r>
          </a:p>
        </p:txBody>
      </p:sp>
      <p:sp>
        <p:nvSpPr>
          <p:cNvPr id="8" name="TextBox 7"/>
          <p:cNvSpPr txBox="1"/>
          <p:nvPr/>
        </p:nvSpPr>
        <p:spPr>
          <a:xfrm>
            <a:off x="1076325" y="2651125"/>
            <a:ext cx="6342063" cy="2247900"/>
          </a:xfrm>
          <a:prstGeom prst="rect">
            <a:avLst/>
          </a:prstGeom>
          <a:noFill/>
        </p:spPr>
        <p:txBody>
          <a:bodyPr>
            <a:spAutoFit/>
          </a:bodyPr>
          <a:lstStyle/>
          <a:p>
            <a:pPr eaLnBrk="1" fontAlgn="auto" hangingPunct="1">
              <a:spcBef>
                <a:spcPts val="0"/>
              </a:spcBef>
              <a:spcAft>
                <a:spcPts val="0"/>
              </a:spcAft>
              <a:defRPr/>
            </a:pPr>
            <a:r>
              <a:rPr lang="en-US" sz="2800" dirty="0">
                <a:solidFill>
                  <a:schemeClr val="accent1">
                    <a:lumMod val="50000"/>
                  </a:schemeClr>
                </a:solidFill>
                <a:latin typeface="+mn-lt"/>
                <a:cs typeface="+mn-cs"/>
              </a:rPr>
              <a:t>• Architectural</a:t>
            </a:r>
          </a:p>
          <a:p>
            <a:pPr eaLnBrk="1" fontAlgn="auto" hangingPunct="1">
              <a:spcBef>
                <a:spcPts val="0"/>
              </a:spcBef>
              <a:spcAft>
                <a:spcPts val="0"/>
              </a:spcAft>
              <a:defRPr/>
            </a:pPr>
            <a:r>
              <a:rPr lang="en-US" sz="2800" dirty="0">
                <a:solidFill>
                  <a:schemeClr val="accent1">
                    <a:lumMod val="50000"/>
                  </a:schemeClr>
                </a:solidFill>
                <a:latin typeface="+mn-lt"/>
                <a:cs typeface="+mn-cs"/>
              </a:rPr>
              <a:t>• Engineering</a:t>
            </a:r>
          </a:p>
          <a:p>
            <a:pPr eaLnBrk="1" fontAlgn="auto" hangingPunct="1">
              <a:spcBef>
                <a:spcPts val="0"/>
              </a:spcBef>
              <a:spcAft>
                <a:spcPts val="0"/>
              </a:spcAft>
              <a:defRPr/>
            </a:pPr>
            <a:r>
              <a:rPr lang="en-US" sz="2800" dirty="0">
                <a:solidFill>
                  <a:schemeClr val="accent1">
                    <a:lumMod val="50000"/>
                  </a:schemeClr>
                </a:solidFill>
                <a:latin typeface="+mn-lt"/>
                <a:cs typeface="+mn-cs"/>
              </a:rPr>
              <a:t>• Legal</a:t>
            </a:r>
          </a:p>
          <a:p>
            <a:pPr eaLnBrk="1" fontAlgn="auto" hangingPunct="1">
              <a:spcBef>
                <a:spcPts val="0"/>
              </a:spcBef>
              <a:spcAft>
                <a:spcPts val="0"/>
              </a:spcAft>
              <a:defRPr/>
            </a:pPr>
            <a:r>
              <a:rPr lang="en-US" sz="2800" dirty="0">
                <a:solidFill>
                  <a:schemeClr val="accent1">
                    <a:lumMod val="50000"/>
                  </a:schemeClr>
                </a:solidFill>
                <a:latin typeface="+mn-lt"/>
                <a:cs typeface="+mn-cs"/>
              </a:rPr>
              <a:t>• Management and administrative support</a:t>
            </a:r>
          </a:p>
        </p:txBody>
      </p:sp>
      <p:pic>
        <p:nvPicPr>
          <p:cNvPr id="2" name="Voice 0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0613" y="5156994"/>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slide-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59275"/>
            <a:ext cx="9144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slide-top.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5"/>
          <p:cNvSpPr txBox="1">
            <a:spLocks noChangeArrowheads="1"/>
          </p:cNvSpPr>
          <p:nvPr/>
        </p:nvSpPr>
        <p:spPr bwMode="auto">
          <a:xfrm>
            <a:off x="744538" y="68263"/>
            <a:ext cx="718343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75000"/>
              </a:lnSpc>
              <a:spcBef>
                <a:spcPct val="0"/>
              </a:spcBef>
              <a:buFontTx/>
              <a:buNone/>
            </a:pPr>
            <a:r>
              <a:rPr lang="en-US" altLang="en-US" sz="4400">
                <a:solidFill>
                  <a:schemeClr val="bg1"/>
                </a:solidFill>
              </a:rPr>
              <a:t>Eligibility for Employment and</a:t>
            </a:r>
          </a:p>
          <a:p>
            <a:pPr algn="ctr" eaLnBrk="1" hangingPunct="1">
              <a:lnSpc>
                <a:spcPct val="75000"/>
              </a:lnSpc>
              <a:spcBef>
                <a:spcPct val="0"/>
              </a:spcBef>
              <a:buFontTx/>
              <a:buNone/>
            </a:pPr>
            <a:r>
              <a:rPr lang="en-US" altLang="en-US" sz="4400">
                <a:solidFill>
                  <a:schemeClr val="bg1"/>
                </a:solidFill>
              </a:rPr>
              <a:t>Contracting</a:t>
            </a:r>
          </a:p>
        </p:txBody>
      </p:sp>
      <p:sp>
        <p:nvSpPr>
          <p:cNvPr id="8" name="TextBox 7"/>
          <p:cNvSpPr txBox="1"/>
          <p:nvPr/>
        </p:nvSpPr>
        <p:spPr>
          <a:xfrm>
            <a:off x="835025" y="1989138"/>
            <a:ext cx="7092950" cy="2676525"/>
          </a:xfrm>
          <a:prstGeom prst="rect">
            <a:avLst/>
          </a:prstGeom>
          <a:noFill/>
        </p:spPr>
        <p:txBody>
          <a:bodyPr>
            <a:spAutoFit/>
          </a:bodyPr>
          <a:lstStyle/>
          <a:p>
            <a:pPr eaLnBrk="1" fontAlgn="auto" hangingPunct="1">
              <a:spcBef>
                <a:spcPts val="0"/>
              </a:spcBef>
              <a:spcAft>
                <a:spcPts val="0"/>
              </a:spcAft>
              <a:defRPr/>
            </a:pPr>
            <a:r>
              <a:rPr lang="en-US" sz="2800" dirty="0">
                <a:solidFill>
                  <a:schemeClr val="accent1">
                    <a:lumMod val="50000"/>
                  </a:schemeClr>
                </a:solidFill>
                <a:latin typeface="+mn-lt"/>
                <a:cs typeface="+mn-cs"/>
              </a:rPr>
              <a:t>• A Section 3 Resident must meet the qualifications of the position to be filled</a:t>
            </a:r>
          </a:p>
          <a:p>
            <a:pPr eaLnBrk="1" fontAlgn="auto" hangingPunct="1">
              <a:spcBef>
                <a:spcPts val="0"/>
              </a:spcBef>
              <a:spcAft>
                <a:spcPts val="0"/>
              </a:spcAft>
              <a:defRPr/>
            </a:pPr>
            <a:endParaRPr lang="en-US" sz="2800" dirty="0">
              <a:solidFill>
                <a:schemeClr val="accent1">
                  <a:lumMod val="50000"/>
                </a:schemeClr>
              </a:solidFill>
              <a:latin typeface="+mn-lt"/>
              <a:cs typeface="+mn-cs"/>
            </a:endParaRPr>
          </a:p>
          <a:p>
            <a:pPr eaLnBrk="1" fontAlgn="auto" hangingPunct="1">
              <a:spcBef>
                <a:spcPts val="0"/>
              </a:spcBef>
              <a:spcAft>
                <a:spcPts val="0"/>
              </a:spcAft>
              <a:defRPr/>
            </a:pPr>
            <a:r>
              <a:rPr lang="en-US" sz="2800" dirty="0">
                <a:solidFill>
                  <a:schemeClr val="accent1">
                    <a:lumMod val="50000"/>
                  </a:schemeClr>
                </a:solidFill>
                <a:latin typeface="+mn-lt"/>
                <a:cs typeface="+mn-cs"/>
              </a:rPr>
              <a:t>• A Section 3 Business Concern must have the ability and capacity to perform the task required</a:t>
            </a:r>
          </a:p>
        </p:txBody>
      </p:sp>
      <p:pic>
        <p:nvPicPr>
          <p:cNvPr id="33798" name="Picture 8" descr="slide-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11675"/>
            <a:ext cx="9144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oice 0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0613" y="551815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dirty="0" smtClean="0">
                <a:solidFill>
                  <a:schemeClr val="bg1"/>
                </a:solidFill>
              </a:rPr>
              <a:t>Outreach to Section 3 Businesses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At a minimum, must consult the Section 3 Registry, and notify applicable parties of the opportunity</a:t>
            </a:r>
          </a:p>
          <a:p>
            <a:r>
              <a:rPr lang="en-US" dirty="0" smtClean="0"/>
              <a:t>Post opportunities on the primary contractor’s website</a:t>
            </a:r>
          </a:p>
          <a:p>
            <a:r>
              <a:rPr lang="en-US" dirty="0" smtClean="0"/>
              <a:t>File must contain evidence of compliance for each sub-contract over $200,000</a:t>
            </a:r>
          </a:p>
          <a:p>
            <a:r>
              <a:rPr lang="en-US" dirty="0" smtClean="0"/>
              <a:t>The City will monitor performance</a:t>
            </a:r>
          </a:p>
          <a:p>
            <a:endParaRPr lang="en-US" dirty="0"/>
          </a:p>
        </p:txBody>
      </p:sp>
      <p:pic>
        <p:nvPicPr>
          <p:cNvPr id="4" name="Voice 0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49470" y="5638801"/>
            <a:ext cx="487363" cy="487362"/>
          </a:xfrm>
          <a:prstGeom prst="rect">
            <a:avLst/>
          </a:prstGeom>
        </p:spPr>
      </p:pic>
    </p:spTree>
    <p:extLst>
      <p:ext uri="{BB962C8B-B14F-4D97-AF65-F5344CB8AC3E}">
        <p14:creationId xmlns:p14="http://schemas.microsoft.com/office/powerpoint/2010/main" val="2626284950"/>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pacer-backgrou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962025" y="2249488"/>
            <a:ext cx="69754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rgbClr val="FFFFFF"/>
                </a:solidFill>
              </a:rPr>
              <a:t>Goals and Responsibilities</a:t>
            </a:r>
          </a:p>
        </p:txBody>
      </p:sp>
      <p:pic>
        <p:nvPicPr>
          <p:cNvPr id="2" name="Voice 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0138" y="5578412"/>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5"/>
          <p:cNvSpPr txBox="1">
            <a:spLocks noChangeArrowheads="1"/>
          </p:cNvSpPr>
          <p:nvPr/>
        </p:nvSpPr>
        <p:spPr bwMode="auto">
          <a:xfrm>
            <a:off x="744538" y="384175"/>
            <a:ext cx="7183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chemeClr val="bg1"/>
                </a:solidFill>
              </a:rPr>
              <a:t>Numerical Goals</a:t>
            </a:r>
          </a:p>
        </p:txBody>
      </p:sp>
      <p:sp>
        <p:nvSpPr>
          <p:cNvPr id="8" name="TextBox 7"/>
          <p:cNvSpPr txBox="1"/>
          <p:nvPr/>
        </p:nvSpPr>
        <p:spPr>
          <a:xfrm>
            <a:off x="554038" y="1546225"/>
            <a:ext cx="7564437" cy="4400550"/>
          </a:xfrm>
          <a:prstGeom prst="rect">
            <a:avLst/>
          </a:prstGeom>
          <a:noFill/>
        </p:spPr>
        <p:txBody>
          <a:bodyPr>
            <a:spAutoFit/>
          </a:bodyPr>
          <a:lstStyle/>
          <a:p>
            <a:pPr eaLnBrk="1" fontAlgn="auto" hangingPunct="1">
              <a:spcBef>
                <a:spcPts val="0"/>
              </a:spcBef>
              <a:spcAft>
                <a:spcPts val="0"/>
              </a:spcAft>
              <a:defRPr/>
            </a:pPr>
            <a:r>
              <a:rPr lang="en-US" sz="2800" dirty="0">
                <a:solidFill>
                  <a:schemeClr val="accent1">
                    <a:lumMod val="50000"/>
                  </a:schemeClr>
                </a:solidFill>
                <a:latin typeface="+mn-lt"/>
                <a:cs typeface="+mn-cs"/>
              </a:rPr>
              <a:t>• Employment:</a:t>
            </a:r>
          </a:p>
          <a:p>
            <a:pPr eaLnBrk="1" fontAlgn="auto" hangingPunct="1">
              <a:spcBef>
                <a:spcPts val="0"/>
              </a:spcBef>
              <a:spcAft>
                <a:spcPts val="0"/>
              </a:spcAft>
              <a:defRPr/>
            </a:pPr>
            <a:r>
              <a:rPr lang="en-US" sz="2800" dirty="0">
                <a:solidFill>
                  <a:schemeClr val="accent1">
                    <a:lumMod val="50000"/>
                  </a:schemeClr>
                </a:solidFill>
                <a:latin typeface="+mn-lt"/>
                <a:cs typeface="+mn-cs"/>
              </a:rPr>
              <a:t>	30 Percent of new full-time hires or three</a:t>
            </a:r>
            <a:r>
              <a:rPr lang="en-US" sz="2800" dirty="0">
                <a:solidFill>
                  <a:srgbClr val="FF0000"/>
                </a:solidFill>
                <a:latin typeface="+mn-lt"/>
                <a:cs typeface="+mn-cs"/>
              </a:rPr>
              <a:t> </a:t>
            </a:r>
            <a:r>
              <a:rPr lang="en-US" sz="2800" dirty="0">
                <a:solidFill>
                  <a:schemeClr val="accent1">
                    <a:lumMod val="50000"/>
                  </a:schemeClr>
                </a:solidFill>
                <a:latin typeface="+mn-lt"/>
                <a:cs typeface="+mn-cs"/>
              </a:rPr>
              <a:t>out of ten</a:t>
            </a:r>
            <a:r>
              <a:rPr lang="en-US" sz="2800" dirty="0">
                <a:solidFill>
                  <a:srgbClr val="FF0000"/>
                </a:solidFill>
                <a:latin typeface="+mn-lt"/>
                <a:cs typeface="+mn-cs"/>
              </a:rPr>
              <a:t> </a:t>
            </a:r>
            <a:r>
              <a:rPr lang="en-US" sz="2800" dirty="0">
                <a:solidFill>
                  <a:schemeClr val="accent1">
                    <a:lumMod val="50000"/>
                  </a:schemeClr>
                </a:solidFill>
                <a:latin typeface="+mn-lt"/>
                <a:cs typeface="+mn-cs"/>
              </a:rPr>
              <a:t>new hires annually, should be qualified Section 3 Residents</a:t>
            </a:r>
          </a:p>
          <a:p>
            <a:pPr eaLnBrk="1" fontAlgn="auto" hangingPunct="1">
              <a:spcBef>
                <a:spcPts val="0"/>
              </a:spcBef>
              <a:spcAft>
                <a:spcPts val="0"/>
              </a:spcAft>
              <a:defRPr/>
            </a:pPr>
            <a:r>
              <a:rPr lang="en-US" sz="2800" dirty="0">
                <a:solidFill>
                  <a:schemeClr val="accent1">
                    <a:lumMod val="50000"/>
                  </a:schemeClr>
                </a:solidFill>
                <a:latin typeface="+mn-lt"/>
                <a:cs typeface="+mn-cs"/>
              </a:rPr>
              <a:t>• Contracts:  </a:t>
            </a:r>
          </a:p>
          <a:p>
            <a:pPr eaLnBrk="1" fontAlgn="auto" hangingPunct="1">
              <a:spcBef>
                <a:spcPts val="0"/>
              </a:spcBef>
              <a:spcAft>
                <a:spcPts val="0"/>
              </a:spcAft>
              <a:defRPr/>
            </a:pPr>
            <a:r>
              <a:rPr lang="en-US" sz="2800" dirty="0">
                <a:solidFill>
                  <a:schemeClr val="accent1">
                    <a:lumMod val="50000"/>
                  </a:schemeClr>
                </a:solidFill>
                <a:latin typeface="+mn-lt"/>
                <a:cs typeface="+mn-cs"/>
              </a:rPr>
              <a:t>	10 percent of the total dollar amount of all Section 3 covered contracts for building trades work</a:t>
            </a:r>
          </a:p>
          <a:p>
            <a:pPr eaLnBrk="1" fontAlgn="auto" hangingPunct="1">
              <a:spcBef>
                <a:spcPts val="0"/>
              </a:spcBef>
              <a:spcAft>
                <a:spcPts val="0"/>
              </a:spcAft>
              <a:defRPr/>
            </a:pPr>
            <a:r>
              <a:rPr lang="en-US" sz="2800" dirty="0">
                <a:solidFill>
                  <a:schemeClr val="accent1">
                    <a:lumMod val="50000"/>
                  </a:schemeClr>
                </a:solidFill>
                <a:latin typeface="+mn-lt"/>
                <a:cs typeface="+mn-cs"/>
              </a:rPr>
              <a:t>	Three percent of the total dollar amount of all other contracts, such as professional services</a:t>
            </a:r>
          </a:p>
        </p:txBody>
      </p:sp>
      <p:pic>
        <p:nvPicPr>
          <p:cNvPr id="2" name="Voice 0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2" y="54594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5"/>
          <p:cNvSpPr txBox="1">
            <a:spLocks noChangeArrowheads="1"/>
          </p:cNvSpPr>
          <p:nvPr/>
        </p:nvSpPr>
        <p:spPr bwMode="auto">
          <a:xfrm>
            <a:off x="744538" y="101600"/>
            <a:ext cx="71834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rgbClr val="FFFFFF"/>
                </a:solidFill>
              </a:rPr>
              <a:t>Numerical Goals</a:t>
            </a:r>
          </a:p>
          <a:p>
            <a:pPr algn="ctr" eaLnBrk="1" hangingPunct="1">
              <a:lnSpc>
                <a:spcPct val="75000"/>
              </a:lnSpc>
              <a:spcBef>
                <a:spcPct val="0"/>
              </a:spcBef>
              <a:buFontTx/>
              <a:buNone/>
            </a:pPr>
            <a:r>
              <a:rPr lang="en-US" altLang="en-US" sz="4400">
                <a:solidFill>
                  <a:srgbClr val="FFFFFF"/>
                </a:solidFill>
              </a:rPr>
              <a:t>continued</a:t>
            </a:r>
          </a:p>
        </p:txBody>
      </p:sp>
      <p:sp>
        <p:nvSpPr>
          <p:cNvPr id="8" name="TextBox 7"/>
          <p:cNvSpPr txBox="1"/>
          <p:nvPr/>
        </p:nvSpPr>
        <p:spPr>
          <a:xfrm>
            <a:off x="554038" y="1870075"/>
            <a:ext cx="7564437" cy="4400550"/>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en-US" sz="2800" dirty="0">
                <a:solidFill>
                  <a:srgbClr val="4F81BD">
                    <a:lumMod val="50000"/>
                  </a:srgbClr>
                </a:solidFill>
                <a:latin typeface="Calibri"/>
                <a:cs typeface="+mn-cs"/>
              </a:rPr>
              <a:t>• Numerical goals are minimum targets to be reached for compliance</a:t>
            </a:r>
          </a:p>
          <a:p>
            <a:pPr marL="457200" indent="-457200" eaLnBrk="1" fontAlgn="auto" hangingPunct="1">
              <a:spcBef>
                <a:spcPts val="0"/>
              </a:spcBef>
              <a:spcAft>
                <a:spcPts val="0"/>
              </a:spcAft>
              <a:buFont typeface="Arial" panose="020B0604020202020204" pitchFamily="34" charset="0"/>
              <a:buChar char="•"/>
              <a:defRPr/>
            </a:pPr>
            <a:endParaRPr lang="en-US" sz="2800" dirty="0">
              <a:solidFill>
                <a:srgbClr val="4F81BD">
                  <a:lumMod val="50000"/>
                </a:srgbClr>
              </a:solidFill>
              <a:latin typeface="Calibri"/>
              <a:cs typeface="+mn-cs"/>
            </a:endParaRPr>
          </a:p>
          <a:p>
            <a:pPr marL="457200" indent="-457200" eaLnBrk="1" fontAlgn="auto" hangingPunct="1">
              <a:spcBef>
                <a:spcPts val="0"/>
              </a:spcBef>
              <a:spcAft>
                <a:spcPts val="0"/>
              </a:spcAft>
              <a:buFont typeface="Arial" panose="020B0604020202020204" pitchFamily="34" charset="0"/>
              <a:buChar char="•"/>
              <a:defRPr/>
            </a:pPr>
            <a:r>
              <a:rPr lang="en-US" sz="2800" dirty="0">
                <a:solidFill>
                  <a:srgbClr val="4F81BD">
                    <a:lumMod val="50000"/>
                  </a:srgbClr>
                </a:solidFill>
                <a:latin typeface="Calibri"/>
                <a:cs typeface="+mn-cs"/>
              </a:rPr>
              <a:t>Contractors and sub-contractors are required to make best efforts to achieve these goals for employment and contracting</a:t>
            </a:r>
          </a:p>
          <a:p>
            <a:pPr marL="457200" indent="-457200" eaLnBrk="1" fontAlgn="auto" hangingPunct="1">
              <a:spcBef>
                <a:spcPts val="0"/>
              </a:spcBef>
              <a:spcAft>
                <a:spcPts val="0"/>
              </a:spcAft>
              <a:buFont typeface="Arial" panose="020B0604020202020204" pitchFamily="34" charset="0"/>
              <a:buChar char="•"/>
              <a:defRPr/>
            </a:pPr>
            <a:endParaRPr lang="en-US" sz="2800" dirty="0">
              <a:solidFill>
                <a:srgbClr val="4F81BD">
                  <a:lumMod val="50000"/>
                </a:srgbClr>
              </a:solidFill>
              <a:latin typeface="Calibri"/>
              <a:cs typeface="+mn-cs"/>
            </a:endParaRPr>
          </a:p>
          <a:p>
            <a:pPr marL="457200" indent="-457200" eaLnBrk="1" fontAlgn="auto" hangingPunct="1">
              <a:spcBef>
                <a:spcPts val="0"/>
              </a:spcBef>
              <a:spcAft>
                <a:spcPts val="0"/>
              </a:spcAft>
              <a:buFont typeface="Arial" panose="020B0604020202020204" pitchFamily="34" charset="0"/>
              <a:buChar char="•"/>
              <a:defRPr/>
            </a:pPr>
            <a:r>
              <a:rPr lang="en-US" sz="2800" dirty="0">
                <a:solidFill>
                  <a:srgbClr val="4F81BD">
                    <a:lumMod val="50000"/>
                  </a:srgbClr>
                </a:solidFill>
                <a:latin typeface="Calibri"/>
                <a:cs typeface="+mn-cs"/>
              </a:rPr>
              <a:t>If the contractor or sub-contractor fails to meet goals, they must adequately document all efforts made to meet those goals</a:t>
            </a:r>
          </a:p>
        </p:txBody>
      </p:sp>
      <p:pic>
        <p:nvPicPr>
          <p:cNvPr id="2" name="Voice 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0612" y="578326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Section 3 Plan</a:t>
            </a:r>
          </a:p>
        </p:txBody>
      </p:sp>
      <p:sp>
        <p:nvSpPr>
          <p:cNvPr id="37891" name="Content Placeholder 2"/>
          <p:cNvSpPr>
            <a:spLocks noGrp="1"/>
          </p:cNvSpPr>
          <p:nvPr>
            <p:ph idx="1"/>
          </p:nvPr>
        </p:nvSpPr>
        <p:spPr>
          <a:noFill/>
        </p:spPr>
        <p:txBody>
          <a:bodyPr/>
          <a:lstStyle/>
          <a:p>
            <a:r>
              <a:rPr lang="en-US" altLang="en-US" dirty="0" smtClean="0"/>
              <a:t>The City’s Section 3 Plan is available in the Envision Moore website under the Capital Planning and Resiliency Department, in the Programs tab scroll down to “Plan” to locate “Section 3 Plan</a:t>
            </a:r>
            <a:r>
              <a:rPr lang="en-US" altLang="en-US" dirty="0"/>
              <a:t>” </a:t>
            </a:r>
            <a:r>
              <a:rPr lang="en-US" altLang="en-US" dirty="0">
                <a:hlinkClick r:id="rId5"/>
              </a:rPr>
              <a:t>http://</a:t>
            </a:r>
            <a:r>
              <a:rPr lang="en-US" altLang="en-US" dirty="0" smtClean="0">
                <a:hlinkClick r:id="rId5"/>
              </a:rPr>
              <a:t>cpr.cityofmoore.com/programs</a:t>
            </a:r>
            <a:endParaRPr lang="en-US" altLang="en-US" dirty="0" smtClean="0"/>
          </a:p>
          <a:p>
            <a:r>
              <a:rPr lang="en-US" altLang="en-US" dirty="0" smtClean="0"/>
              <a:t>The forms necessary for reporting are  also located in the Capital Planning and Resiliency page in the “Forms” tab</a:t>
            </a:r>
            <a:r>
              <a:rPr lang="en-US" altLang="en-US" dirty="0"/>
              <a:t>. </a:t>
            </a:r>
            <a:endParaRPr lang="en-US" altLang="en-US" dirty="0" smtClean="0">
              <a:solidFill>
                <a:srgbClr val="FF0000"/>
              </a:solidFill>
            </a:endParaRPr>
          </a:p>
        </p:txBody>
      </p:sp>
      <p:pic>
        <p:nvPicPr>
          <p:cNvPr id="2" name="Voice 0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3854"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pPr algn="ctr">
              <a:defRPr/>
            </a:pPr>
            <a:r>
              <a:rPr lang="en-US" sz="5400" dirty="0" smtClean="0">
                <a:solidFill>
                  <a:schemeClr val="bg1"/>
                </a:solidFill>
              </a:rPr>
              <a:t>Section 3 Reporting</a:t>
            </a:r>
            <a:endParaRPr lang="en-US" sz="5400" dirty="0">
              <a:solidFill>
                <a:schemeClr val="bg1"/>
              </a:solidFill>
            </a:endParaRPr>
          </a:p>
        </p:txBody>
      </p:sp>
      <p:pic>
        <p:nvPicPr>
          <p:cNvPr id="4" name="Picture 3" descr="cover-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6990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Voice 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0837" y="553481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Frequency of Reporting</a:t>
            </a:r>
          </a:p>
        </p:txBody>
      </p:sp>
      <p:sp>
        <p:nvSpPr>
          <p:cNvPr id="39939" name="Content Placeholder 2"/>
          <p:cNvSpPr>
            <a:spLocks noGrp="1"/>
          </p:cNvSpPr>
          <p:nvPr>
            <p:ph idx="1"/>
          </p:nvPr>
        </p:nvSpPr>
        <p:spPr/>
        <p:txBody>
          <a:bodyPr/>
          <a:lstStyle/>
          <a:p>
            <a:r>
              <a:rPr lang="en-US" altLang="en-US" dirty="0" smtClean="0"/>
              <a:t>The City requires that all contractors and sub-contractors submit Section 3 Reports each week of the contract</a:t>
            </a:r>
          </a:p>
          <a:p>
            <a:pPr lvl="1"/>
            <a:r>
              <a:rPr lang="en-US" altLang="en-US" dirty="0" smtClean="0"/>
              <a:t>Even if there are no new hires</a:t>
            </a:r>
          </a:p>
          <a:p>
            <a:r>
              <a:rPr lang="en-US" altLang="en-US" dirty="0" smtClean="0"/>
              <a:t>The City requires Section 3 Businesses be identified and reported in the first week of the Contract; and</a:t>
            </a:r>
          </a:p>
          <a:p>
            <a:r>
              <a:rPr lang="en-US" altLang="en-US" dirty="0" smtClean="0"/>
              <a:t>In the week a new Section 3 Business is added </a:t>
            </a:r>
          </a:p>
        </p:txBody>
      </p:sp>
      <p:pic>
        <p:nvPicPr>
          <p:cNvPr id="2" name="Voice 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2206"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New Hires</a:t>
            </a:r>
          </a:p>
        </p:txBody>
      </p:sp>
      <p:sp>
        <p:nvSpPr>
          <p:cNvPr id="40963" name="Content Placeholder 2"/>
          <p:cNvSpPr>
            <a:spLocks noGrp="1"/>
          </p:cNvSpPr>
          <p:nvPr>
            <p:ph idx="1"/>
          </p:nvPr>
        </p:nvSpPr>
        <p:spPr/>
        <p:txBody>
          <a:bodyPr/>
          <a:lstStyle/>
          <a:p>
            <a:r>
              <a:rPr lang="en-US" altLang="en-US" dirty="0" smtClean="0"/>
              <a:t>For each new hire, the contractor and sub-contractors are required to include the Section 3 New-Hire form as part of the hiring process.</a:t>
            </a:r>
          </a:p>
          <a:p>
            <a:r>
              <a:rPr lang="en-US" altLang="en-US" dirty="0" smtClean="0"/>
              <a:t>Instructions for completing the New Hire form are provided in VDR-05-A</a:t>
            </a:r>
          </a:p>
          <a:p>
            <a:r>
              <a:rPr lang="en-US" altLang="en-US" dirty="0" smtClean="0"/>
              <a:t>The New Hire form is labeled VDR-05-B</a:t>
            </a:r>
          </a:p>
          <a:p>
            <a:r>
              <a:rPr lang="en-US" altLang="en-US" dirty="0" smtClean="0"/>
              <a:t>The Weekly Summary of New Hires is labeled VDR-05-C</a:t>
            </a:r>
          </a:p>
        </p:txBody>
      </p:sp>
      <p:pic>
        <p:nvPicPr>
          <p:cNvPr id="2" name="Voice 0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9743" y="5638800"/>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457200" y="274638"/>
            <a:ext cx="8229600" cy="1325562"/>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Compliance with Section 3 Requirements</a:t>
            </a:r>
          </a:p>
        </p:txBody>
      </p:sp>
      <p:sp>
        <p:nvSpPr>
          <p:cNvPr id="16387" name="Content Placeholder 4"/>
          <p:cNvSpPr>
            <a:spLocks noGrp="1"/>
          </p:cNvSpPr>
          <p:nvPr>
            <p:ph idx="1"/>
          </p:nvPr>
        </p:nvSpPr>
        <p:spPr/>
        <p:txBody>
          <a:bodyPr/>
          <a:lstStyle/>
          <a:p>
            <a:r>
              <a:rPr lang="en-US" altLang="en-US" dirty="0" smtClean="0"/>
              <a:t>As a contractor or sub-contractor working on a project being paid for with Federal funds your company must comply with the requirements of Section 3</a:t>
            </a:r>
          </a:p>
          <a:p>
            <a:r>
              <a:rPr lang="en-US" altLang="en-US" dirty="0" smtClean="0"/>
              <a:t>The City has posted the full Section 3 Plan on the Envision Moore Website at </a:t>
            </a:r>
            <a:r>
              <a:rPr lang="en-US" altLang="en-US" dirty="0" smtClean="0">
                <a:hlinkClick r:id="rId5"/>
              </a:rPr>
              <a:t>http://envision.cityofmoore.com/section-3-plan</a:t>
            </a:r>
            <a:endParaRPr lang="en-US" altLang="en-US" dirty="0" smtClean="0"/>
          </a:p>
          <a:p>
            <a:endParaRPr lang="en-US" altLang="en-US" dirty="0" smtClean="0"/>
          </a:p>
        </p:txBody>
      </p:sp>
      <p:pic>
        <p:nvPicPr>
          <p:cNvPr id="2" name="Voice 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0359" y="612616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oice 0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1536" y="5766458"/>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82" y="0"/>
            <a:ext cx="745735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New Hire Summary VDR-05-C</a:t>
            </a:r>
          </a:p>
        </p:txBody>
      </p:sp>
      <p:sp>
        <p:nvSpPr>
          <p:cNvPr id="43011" name="Content Placeholder 2"/>
          <p:cNvSpPr>
            <a:spLocks noGrp="1"/>
          </p:cNvSpPr>
          <p:nvPr>
            <p:ph idx="1"/>
          </p:nvPr>
        </p:nvSpPr>
        <p:spPr/>
        <p:txBody>
          <a:bodyPr/>
          <a:lstStyle/>
          <a:p>
            <a:r>
              <a:rPr lang="en-US" altLang="en-US" dirty="0" smtClean="0"/>
              <a:t>Submitted Weekly with Davis Bacon Report</a:t>
            </a:r>
          </a:p>
          <a:p>
            <a:r>
              <a:rPr lang="en-US" altLang="en-US" dirty="0" smtClean="0"/>
              <a:t>If the contract is less than one calendar year, submitted at the end of a contract summarizing all new hires under the contract, or</a:t>
            </a:r>
          </a:p>
          <a:p>
            <a:r>
              <a:rPr lang="en-US" altLang="en-US" dirty="0" smtClean="0"/>
              <a:t>If the contract crosses a calendar year, submitted by the 10</a:t>
            </a:r>
            <a:r>
              <a:rPr lang="en-US" altLang="en-US" baseline="30000" dirty="0" smtClean="0"/>
              <a:t>th</a:t>
            </a:r>
            <a:r>
              <a:rPr lang="en-US" altLang="en-US" dirty="0" smtClean="0"/>
              <a:t> of January of the new year</a:t>
            </a:r>
          </a:p>
          <a:p>
            <a:endParaRPr lang="en-US" altLang="en-US" dirty="0" smtClean="0"/>
          </a:p>
        </p:txBody>
      </p:sp>
      <p:pic>
        <p:nvPicPr>
          <p:cNvPr id="2" name="Voice 0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5736464"/>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229600" cy="371475"/>
          </a:xfrm>
          <a:solidFill>
            <a:srgbClr val="FFFF00"/>
          </a:solidFill>
        </p:spPr>
        <p:txBody>
          <a:bodyPr/>
          <a:lstStyle/>
          <a:p>
            <a:r>
              <a:rPr lang="en-US" altLang="en-US" sz="2000" smtClean="0"/>
              <a:t>Summary VDR-05-C</a:t>
            </a:r>
          </a:p>
        </p:txBody>
      </p:sp>
      <p:pic>
        <p:nvPicPr>
          <p:cNvPr id="4403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6763" y="460375"/>
            <a:ext cx="4713287"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oice 0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9438" y="5695157"/>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Business Self Certification</a:t>
            </a:r>
          </a:p>
        </p:txBody>
      </p:sp>
      <p:sp>
        <p:nvSpPr>
          <p:cNvPr id="45059" name="Content Placeholder 2"/>
          <p:cNvSpPr>
            <a:spLocks noGrp="1"/>
          </p:cNvSpPr>
          <p:nvPr>
            <p:ph idx="1"/>
          </p:nvPr>
        </p:nvSpPr>
        <p:spPr/>
        <p:txBody>
          <a:bodyPr/>
          <a:lstStyle/>
          <a:p>
            <a:r>
              <a:rPr lang="en-US" altLang="en-US" sz="2800" smtClean="0"/>
              <a:t>All sub-contractors and contractors must complete the Self-Certification at the beginning of the Contract</a:t>
            </a:r>
          </a:p>
          <a:p>
            <a:r>
              <a:rPr lang="en-US" altLang="en-US" sz="2800" smtClean="0"/>
              <a:t>All businesses added by a contractor must complete the Self-Certification at the beginning of the Contract</a:t>
            </a:r>
          </a:p>
        </p:txBody>
      </p:sp>
      <p:pic>
        <p:nvPicPr>
          <p:cNvPr id="2" name="Voice 0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8924" y="5638801"/>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Business Self Certification Criteria</a:t>
            </a:r>
          </a:p>
        </p:txBody>
      </p:sp>
      <p:sp>
        <p:nvSpPr>
          <p:cNvPr id="46083" name="Content Placeholder 2"/>
          <p:cNvSpPr>
            <a:spLocks noGrp="1"/>
          </p:cNvSpPr>
          <p:nvPr>
            <p:ph idx="1"/>
          </p:nvPr>
        </p:nvSpPr>
        <p:spPr/>
        <p:txBody>
          <a:bodyPr/>
          <a:lstStyle/>
          <a:p>
            <a:r>
              <a:rPr lang="en-US" altLang="en-US" dirty="0" smtClean="0"/>
              <a:t>Is your business currently certified as a Section 3 Business by a housing authority? </a:t>
            </a:r>
          </a:p>
          <a:p>
            <a:r>
              <a:rPr lang="en-US" altLang="en-US" dirty="0" smtClean="0"/>
              <a:t>Is your business (51% or more) owned by individuals whose household incomes are below 80% of Area Median Income (AMI)? </a:t>
            </a:r>
          </a:p>
          <a:p>
            <a:r>
              <a:rPr lang="en-US" altLang="en-US" dirty="0" smtClean="0"/>
              <a:t>Is your business (51% or more) owned by residents of housing authority?</a:t>
            </a:r>
          </a:p>
        </p:txBody>
      </p:sp>
      <p:pic>
        <p:nvPicPr>
          <p:cNvPr id="2" name="Voice 0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5401" y="5638801"/>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Business Self Certification Criteria (continued)</a:t>
            </a:r>
          </a:p>
        </p:txBody>
      </p:sp>
      <p:sp>
        <p:nvSpPr>
          <p:cNvPr id="47107" name="Content Placeholder 2"/>
          <p:cNvSpPr>
            <a:spLocks noGrp="1"/>
          </p:cNvSpPr>
          <p:nvPr>
            <p:ph idx="1"/>
          </p:nvPr>
        </p:nvSpPr>
        <p:spPr/>
        <p:txBody>
          <a:bodyPr/>
          <a:lstStyle/>
          <a:p>
            <a:r>
              <a:rPr lang="en-US" altLang="en-US" sz="2800" smtClean="0"/>
              <a:t>Do 30% (or more) of your full time, permanent employees have household incomes that are BELOW 80% of Area Median Income (AMI)? </a:t>
            </a:r>
          </a:p>
          <a:p>
            <a:r>
              <a:rPr lang="en-US" altLang="en-US" sz="2800" smtClean="0"/>
              <a:t>Are 30% (or more) of your full-time, permanent employees residents of a local housing authority?</a:t>
            </a:r>
          </a:p>
          <a:p>
            <a:r>
              <a:rPr lang="en-US" altLang="en-US" sz="2800" smtClean="0"/>
              <a:t>Will you sub-contract more than 25% of this contract with any business that has any of the characteristics noted in the preceding questions?</a:t>
            </a:r>
          </a:p>
        </p:txBody>
      </p:sp>
      <p:pic>
        <p:nvPicPr>
          <p:cNvPr id="2" name="Voice 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2076" y="5638801"/>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4638"/>
            <a:ext cx="8229600" cy="252412"/>
          </a:xfrm>
          <a:solidFill>
            <a:srgbClr val="FFFF00"/>
          </a:solidFill>
        </p:spPr>
        <p:txBody>
          <a:bodyPr/>
          <a:lstStyle/>
          <a:p>
            <a:r>
              <a:rPr lang="en-US" altLang="en-US" sz="2000" smtClean="0"/>
              <a:t>BUSINESS CERTIFICATION VDR-05-E</a:t>
            </a:r>
          </a:p>
        </p:txBody>
      </p:sp>
      <p:pic>
        <p:nvPicPr>
          <p:cNvPr id="48131"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244725" y="527050"/>
            <a:ext cx="4654550" cy="6242050"/>
          </a:xfrm>
        </p:spPr>
      </p:pic>
      <p:pic>
        <p:nvPicPr>
          <p:cNvPr id="2" name="Voice 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517" y="5683696"/>
            <a:ext cx="487363"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274637"/>
            <a:ext cx="8229600" cy="136309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Developer, Contractor Sub-Contractor Breakdown VDR-05-F</a:t>
            </a:r>
          </a:p>
        </p:txBody>
      </p:sp>
      <p:sp>
        <p:nvSpPr>
          <p:cNvPr id="49155" name="Content Placeholder 2"/>
          <p:cNvSpPr>
            <a:spLocks noGrp="1"/>
          </p:cNvSpPr>
          <p:nvPr>
            <p:ph idx="1"/>
          </p:nvPr>
        </p:nvSpPr>
        <p:spPr>
          <a:xfrm>
            <a:off x="457200" y="1886803"/>
            <a:ext cx="8229600" cy="4525963"/>
          </a:xfrm>
        </p:spPr>
        <p:txBody>
          <a:bodyPr/>
          <a:lstStyle/>
          <a:p>
            <a:r>
              <a:rPr lang="en-US" altLang="en-US" dirty="0" smtClean="0"/>
              <a:t>Summary of business certifications</a:t>
            </a:r>
          </a:p>
          <a:p>
            <a:r>
              <a:rPr lang="en-US" altLang="en-US" dirty="0" smtClean="0"/>
              <a:t>Submitted at the beginning of the contract</a:t>
            </a:r>
          </a:p>
          <a:p>
            <a:r>
              <a:rPr lang="en-US" altLang="en-US" dirty="0" smtClean="0"/>
              <a:t>Updated and submitted whenever a new sub-contractor is hired</a:t>
            </a:r>
          </a:p>
        </p:txBody>
      </p:sp>
      <p:pic>
        <p:nvPicPr>
          <p:cNvPr id="2" name="Voice 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8471" y="5925404"/>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361950"/>
          </a:xfrm>
          <a:solidFill>
            <a:srgbClr val="FFFF00"/>
          </a:solidFill>
        </p:spPr>
        <p:txBody>
          <a:bodyPr/>
          <a:lstStyle/>
          <a:p>
            <a:r>
              <a:rPr lang="en-US" altLang="en-US" sz="2000" smtClean="0"/>
              <a:t>VDR-05-F Form</a:t>
            </a:r>
          </a:p>
        </p:txBody>
      </p:sp>
      <p:pic>
        <p:nvPicPr>
          <p:cNvPr id="5017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9788" y="455613"/>
            <a:ext cx="74644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oice 0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6851" y="5518151"/>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119063"/>
            <a:ext cx="8229600" cy="311150"/>
          </a:xfrm>
          <a:solidFill>
            <a:srgbClr val="FFFF00"/>
          </a:solidFill>
        </p:spPr>
        <p:txBody>
          <a:bodyPr/>
          <a:lstStyle/>
          <a:p>
            <a:r>
              <a:rPr lang="en-US" altLang="en-US" sz="2000" smtClean="0"/>
              <a:t>Section 3/MBE/WBE Report VDR-07</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6826" y="430213"/>
            <a:ext cx="4199735" cy="5232399"/>
          </a:xfrm>
          <a:prstGeom prst="rect">
            <a:avLst/>
          </a:prstGeom>
        </p:spPr>
      </p:pic>
      <p:pic>
        <p:nvPicPr>
          <p:cNvPr id="3" name="Voice 0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0869" y="51752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What is Section 3</a:t>
            </a:r>
          </a:p>
        </p:txBody>
      </p:sp>
      <p:sp>
        <p:nvSpPr>
          <p:cNvPr id="3" name="Content Placeholder 2"/>
          <p:cNvSpPr>
            <a:spLocks noGrp="1"/>
          </p:cNvSpPr>
          <p:nvPr>
            <p:ph idx="1"/>
          </p:nvPr>
        </p:nvSpPr>
        <p:spPr/>
        <p:txBody>
          <a:bodyPr/>
          <a:lstStyle/>
          <a:p>
            <a:pPr marL="457200" indent="-457200" algn="just" fontAlgn="auto">
              <a:spcBef>
                <a:spcPts val="0"/>
              </a:spcBef>
              <a:spcAft>
                <a:spcPts val="0"/>
              </a:spcAft>
              <a:buFont typeface="Arial" panose="020B0604020202020204" pitchFamily="34" charset="0"/>
              <a:buChar char="•"/>
              <a:defRPr/>
            </a:pPr>
            <a:r>
              <a:rPr lang="en-US" sz="2800" dirty="0">
                <a:solidFill>
                  <a:schemeClr val="accent1">
                    <a:lumMod val="50000"/>
                  </a:schemeClr>
                </a:solidFill>
              </a:rPr>
              <a:t>A Provision of the Housing and Urban Development Act of 1968 (as amended)</a:t>
            </a:r>
          </a:p>
          <a:p>
            <a:pPr algn="just" fontAlgn="auto">
              <a:spcBef>
                <a:spcPts val="0"/>
              </a:spcBef>
              <a:spcAft>
                <a:spcPts val="0"/>
              </a:spcAft>
              <a:defRPr/>
            </a:pPr>
            <a:endParaRPr lang="en-US" dirty="0">
              <a:solidFill>
                <a:schemeClr val="accent1">
                  <a:lumMod val="50000"/>
                </a:schemeClr>
              </a:solidFill>
            </a:endParaRPr>
          </a:p>
          <a:p>
            <a:pPr marL="457200" indent="-457200" algn="just" fontAlgn="auto">
              <a:spcBef>
                <a:spcPts val="0"/>
              </a:spcBef>
              <a:spcAft>
                <a:spcPts val="0"/>
              </a:spcAft>
              <a:buFont typeface="Arial" panose="020B0604020202020204" pitchFamily="34" charset="0"/>
              <a:buChar char="•"/>
              <a:defRPr/>
            </a:pPr>
            <a:r>
              <a:rPr lang="en-US" sz="2800" dirty="0">
                <a:solidFill>
                  <a:schemeClr val="accent1">
                    <a:lumMod val="50000"/>
                  </a:schemeClr>
                </a:solidFill>
              </a:rPr>
              <a:t>HUD’s legislative directive for providing preference to low and very low-income residents of the local community and the businesses that substantially employ them for new employment, training and contracting opportunities resulting from HUD-funded projects</a:t>
            </a:r>
            <a:r>
              <a:rPr lang="en-US" dirty="0">
                <a:solidFill>
                  <a:schemeClr val="accent1">
                    <a:lumMod val="50000"/>
                  </a:schemeClr>
                </a:solidFill>
              </a:rPr>
              <a:t>.</a:t>
            </a:r>
          </a:p>
          <a:p>
            <a:pPr>
              <a:defRPr/>
            </a:pPr>
            <a:endParaRPr lang="en-US" dirty="0"/>
          </a:p>
        </p:txBody>
      </p:sp>
      <p:pic>
        <p:nvPicPr>
          <p:cNvPr id="2" name="Voice 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2511"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Section 3/MBE/WBE Report</a:t>
            </a:r>
            <a:br>
              <a:rPr lang="en-US" altLang="en-US" dirty="0" smtClean="0">
                <a:solidFill>
                  <a:schemeClr val="bg1"/>
                </a:solidFill>
              </a:rPr>
            </a:br>
            <a:r>
              <a:rPr lang="en-US" altLang="en-US" dirty="0" smtClean="0">
                <a:solidFill>
                  <a:schemeClr val="bg1"/>
                </a:solidFill>
              </a:rPr>
              <a:t>VDR-07</a:t>
            </a:r>
          </a:p>
        </p:txBody>
      </p:sp>
      <p:sp>
        <p:nvSpPr>
          <p:cNvPr id="3" name="Content Placeholder 2"/>
          <p:cNvSpPr>
            <a:spLocks noGrp="1"/>
          </p:cNvSpPr>
          <p:nvPr>
            <p:ph idx="1"/>
          </p:nvPr>
        </p:nvSpPr>
        <p:spPr/>
        <p:txBody>
          <a:bodyPr/>
          <a:lstStyle/>
          <a:p>
            <a:pPr>
              <a:defRPr/>
            </a:pPr>
            <a:r>
              <a:rPr lang="en-US" sz="2800" dirty="0" smtClean="0"/>
              <a:t>Submitted with each invoice</a:t>
            </a:r>
          </a:p>
          <a:p>
            <a:pPr lvl="1">
              <a:defRPr/>
            </a:pPr>
            <a:r>
              <a:rPr lang="en-US" sz="2400" dirty="0" smtClean="0"/>
              <a:t>Even if the Contractor does not employ a Section 3 – Minority Business Enterprise or Woman Owned Enterprise</a:t>
            </a:r>
          </a:p>
          <a:p>
            <a:pPr marL="342900" lvl="1" indent="-342900">
              <a:buFont typeface="Arial" charset="0"/>
              <a:buChar char="•"/>
              <a:defRPr/>
            </a:pPr>
            <a:r>
              <a:rPr lang="en-US" dirty="0" smtClean="0"/>
              <a:t>If a developer or contractor stated they would use a Section 3 – Minority Business Enterprise or Woman Owned Enterprise in the RFP or RFQ the developer or contractor – </a:t>
            </a:r>
            <a:r>
              <a:rPr lang="en-US" b="1" dirty="0" smtClean="0"/>
              <a:t>must use the type of entity stated</a:t>
            </a:r>
          </a:p>
          <a:p>
            <a:pPr marL="742950" lvl="2" indent="-342900">
              <a:defRPr/>
            </a:pPr>
            <a:r>
              <a:rPr lang="en-US" dirty="0" smtClean="0"/>
              <a:t>May be sanctioned for not using</a:t>
            </a:r>
          </a:p>
          <a:p>
            <a:pPr marL="342900" lvl="1" indent="-342900">
              <a:buFont typeface="Arial" charset="0"/>
              <a:buChar char="•"/>
              <a:defRPr/>
            </a:pPr>
            <a:endParaRPr lang="en-US" dirty="0" smtClean="0"/>
          </a:p>
          <a:p>
            <a:pPr>
              <a:defRPr/>
            </a:pPr>
            <a:endParaRPr lang="en-US" dirty="0"/>
          </a:p>
        </p:txBody>
      </p:sp>
      <p:pic>
        <p:nvPicPr>
          <p:cNvPr id="2" name="Voice 0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7518"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pic>
        <p:nvPicPr>
          <p:cNvPr id="3" name="Voice 0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2344" y="5016500"/>
            <a:ext cx="487362" cy="487363"/>
          </a:xfrm>
          <a:prstGeom prst="rect">
            <a:avLst/>
          </a:prstGeom>
        </p:spPr>
      </p:pic>
    </p:spTree>
    <p:extLst>
      <p:ext uri="{BB962C8B-B14F-4D97-AF65-F5344CB8AC3E}">
        <p14:creationId xmlns:p14="http://schemas.microsoft.com/office/powerpoint/2010/main" val="3957856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Conclusion</a:t>
            </a:r>
          </a:p>
        </p:txBody>
      </p:sp>
      <p:sp>
        <p:nvSpPr>
          <p:cNvPr id="54275" name="Content Placeholder 2"/>
          <p:cNvSpPr>
            <a:spLocks noGrp="1"/>
          </p:cNvSpPr>
          <p:nvPr>
            <p:ph idx="1"/>
          </p:nvPr>
        </p:nvSpPr>
        <p:spPr>
          <a:xfrm>
            <a:off x="536575" y="1620317"/>
            <a:ext cx="8229600" cy="4525962"/>
          </a:xfrm>
        </p:spPr>
        <p:txBody>
          <a:bodyPr/>
          <a:lstStyle/>
          <a:p>
            <a:pPr marL="0" indent="0" algn="ctr">
              <a:buFont typeface="Arial" panose="020B0604020202020204" pitchFamily="34" charset="0"/>
              <a:buNone/>
              <a:defRPr/>
            </a:pPr>
            <a:r>
              <a:rPr lang="en-US" altLang="en-US" sz="2400" b="1" dirty="0" smtClean="0"/>
              <a:t>Section 3 Compliance and Requirements</a:t>
            </a:r>
          </a:p>
          <a:p>
            <a:pPr>
              <a:buFont typeface="Arial" panose="020B0604020202020204" pitchFamily="34" charset="0"/>
              <a:buChar char="•"/>
              <a:defRPr/>
            </a:pPr>
            <a:r>
              <a:rPr lang="en-US" altLang="en-US" sz="2400" dirty="0" smtClean="0"/>
              <a:t>What is Section 3</a:t>
            </a:r>
          </a:p>
          <a:p>
            <a:pPr>
              <a:buFont typeface="Arial" panose="020B0604020202020204" pitchFamily="34" charset="0"/>
              <a:buChar char="•"/>
              <a:defRPr/>
            </a:pPr>
            <a:r>
              <a:rPr lang="en-US" altLang="en-US" sz="2400" dirty="0" smtClean="0"/>
              <a:t>Section 3 Residents</a:t>
            </a:r>
          </a:p>
          <a:p>
            <a:pPr>
              <a:buFont typeface="Arial" panose="020B0604020202020204" pitchFamily="34" charset="0"/>
              <a:buChar char="•"/>
              <a:defRPr/>
            </a:pPr>
            <a:r>
              <a:rPr lang="en-US" altLang="en-US" sz="2400" dirty="0" smtClean="0"/>
              <a:t>Section 3 Businesses</a:t>
            </a:r>
          </a:p>
          <a:p>
            <a:pPr>
              <a:buFont typeface="Arial" panose="020B0604020202020204" pitchFamily="34" charset="0"/>
              <a:buChar char="•"/>
              <a:defRPr/>
            </a:pPr>
            <a:r>
              <a:rPr lang="en-US" altLang="en-US" sz="2400" dirty="0" smtClean="0"/>
              <a:t>Section 3 Goals and Responsibilities</a:t>
            </a:r>
          </a:p>
          <a:p>
            <a:pPr>
              <a:buFont typeface="Arial" panose="020B0604020202020204" pitchFamily="34" charset="0"/>
              <a:buChar char="•"/>
              <a:defRPr/>
            </a:pPr>
            <a:r>
              <a:rPr lang="en-US" altLang="en-US" sz="2400" dirty="0" smtClean="0"/>
              <a:t>Section 3 Reporting and Forms</a:t>
            </a:r>
          </a:p>
          <a:p>
            <a:pPr marL="0" indent="0">
              <a:buFont typeface="Arial" panose="020B0604020202020204" pitchFamily="34" charset="0"/>
              <a:buNone/>
              <a:defRPr/>
            </a:pPr>
            <a:endParaRPr lang="en-US" altLang="en-US" sz="2400" dirty="0" smtClean="0"/>
          </a:p>
          <a:p>
            <a:pPr marL="0" indent="0">
              <a:buFont typeface="Arial" panose="020B0604020202020204" pitchFamily="34" charset="0"/>
              <a:buNone/>
              <a:defRPr/>
            </a:pPr>
            <a:r>
              <a:rPr lang="en-US" altLang="en-US" sz="2400" dirty="0" smtClean="0"/>
              <a:t>For questions or more information contact:</a:t>
            </a:r>
          </a:p>
          <a:p>
            <a:pPr marL="0" indent="0" algn="ctr">
              <a:buFont typeface="Arial" panose="020B0604020202020204" pitchFamily="34" charset="0"/>
              <a:buNone/>
              <a:defRPr/>
            </a:pPr>
            <a:r>
              <a:rPr lang="en-US" altLang="en-US" sz="2400" smtClean="0">
                <a:hlinkClick r:id="rId4"/>
              </a:rPr>
              <a:t>CJackson@cityofmoore.com</a:t>
            </a:r>
            <a:endParaRPr lang="en-US" altLang="en-US" sz="2400" dirty="0" smtClean="0"/>
          </a:p>
          <a:p>
            <a:pPr marL="0" indent="0" algn="ctr">
              <a:buFont typeface="Arial" panose="020B0604020202020204" pitchFamily="34" charset="0"/>
              <a:buNone/>
              <a:defRPr/>
            </a:pPr>
            <a:r>
              <a:rPr lang="en-US" altLang="en-US" sz="2400" dirty="0" smtClean="0"/>
              <a:t>(405) 793-4572</a:t>
            </a:r>
            <a:endParaRPr lang="en-US" altLang="en-US" sz="2400" dirty="0"/>
          </a:p>
          <a:p>
            <a:pPr marL="0" indent="0">
              <a:buFont typeface="Arial" panose="020B0604020202020204" pitchFamily="34" charset="0"/>
              <a:buNone/>
              <a:defRPr/>
            </a:pPr>
            <a:endParaRPr lang="en-US" altLang="en-US" dirty="0" smtClean="0"/>
          </a:p>
          <a:p>
            <a:pPr>
              <a:buFont typeface="Arial" panose="020B0604020202020204" pitchFamily="34" charset="0"/>
              <a:buChar char="•"/>
              <a:defRPr/>
            </a:pPr>
            <a:endParaRPr lang="en-US" altLang="en-US" dirty="0" smtClean="0"/>
          </a:p>
        </p:txBody>
      </p:sp>
      <p:pic>
        <p:nvPicPr>
          <p:cNvPr id="2" name="Voice 0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269" y="5658917"/>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Purpose</a:t>
            </a:r>
          </a:p>
        </p:txBody>
      </p:sp>
      <p:sp>
        <p:nvSpPr>
          <p:cNvPr id="3" name="Content Placeholder 2"/>
          <p:cNvSpPr>
            <a:spLocks noGrp="1"/>
          </p:cNvSpPr>
          <p:nvPr>
            <p:ph idx="1"/>
          </p:nvPr>
        </p:nvSpPr>
        <p:spPr>
          <a:xfrm>
            <a:off x="457200" y="1528549"/>
            <a:ext cx="8229600" cy="4790364"/>
          </a:xfrm>
        </p:spPr>
        <p:txBody>
          <a:bodyPr/>
          <a:lstStyle/>
          <a:p>
            <a:pPr fontAlgn="auto">
              <a:lnSpc>
                <a:spcPct val="75000"/>
              </a:lnSpc>
              <a:spcBef>
                <a:spcPts val="0"/>
              </a:spcBef>
              <a:spcAft>
                <a:spcPts val="0"/>
              </a:spcAft>
              <a:buFont typeface="Arial" panose="020B0604020202020204" pitchFamily="34" charset="0"/>
              <a:buChar char="•"/>
              <a:defRPr/>
            </a:pPr>
            <a:r>
              <a:rPr lang="en-US" sz="2800" dirty="0">
                <a:solidFill>
                  <a:schemeClr val="accent1">
                    <a:lumMod val="50000"/>
                  </a:schemeClr>
                </a:solidFill>
              </a:rPr>
              <a:t>Section 3 directs recipients of certain HUD program funding to give preference for training and employment opportunities arising from those programs to local low-income residents “</a:t>
            </a:r>
            <a:r>
              <a:rPr lang="en-US" sz="2800" b="1" i="1" dirty="0">
                <a:solidFill>
                  <a:srgbClr val="4F81BD">
                    <a:lumMod val="50000"/>
                  </a:srgbClr>
                </a:solidFill>
              </a:rPr>
              <a:t>to the greatest extent feasible</a:t>
            </a:r>
            <a:r>
              <a:rPr lang="en-US" sz="2800" b="1" i="1" dirty="0" smtClean="0">
                <a:solidFill>
                  <a:srgbClr val="4F81BD">
                    <a:lumMod val="50000"/>
                  </a:srgbClr>
                </a:solidFill>
              </a:rPr>
              <a:t>”</a:t>
            </a:r>
          </a:p>
          <a:p>
            <a:pPr fontAlgn="auto">
              <a:lnSpc>
                <a:spcPct val="75000"/>
              </a:lnSpc>
              <a:spcBef>
                <a:spcPts val="0"/>
              </a:spcBef>
              <a:spcAft>
                <a:spcPts val="0"/>
              </a:spcAft>
              <a:buFont typeface="Arial" panose="020B0604020202020204" pitchFamily="34" charset="0"/>
              <a:buChar char="•"/>
              <a:defRPr/>
            </a:pPr>
            <a:endParaRPr lang="en-US" sz="2800" b="1" i="1" dirty="0">
              <a:solidFill>
                <a:srgbClr val="4F81BD">
                  <a:lumMod val="50000"/>
                </a:srgbClr>
              </a:solidFill>
            </a:endParaRPr>
          </a:p>
          <a:p>
            <a:pPr fontAlgn="auto">
              <a:lnSpc>
                <a:spcPct val="75000"/>
              </a:lnSpc>
              <a:spcBef>
                <a:spcPts val="0"/>
              </a:spcBef>
              <a:spcAft>
                <a:spcPts val="0"/>
              </a:spcAft>
              <a:buFont typeface="Arial" panose="020B0604020202020204" pitchFamily="34" charset="0"/>
              <a:buChar char="•"/>
              <a:defRPr/>
            </a:pPr>
            <a:r>
              <a:rPr lang="en-US" sz="2800" dirty="0">
                <a:solidFill>
                  <a:srgbClr val="4F81BD">
                    <a:lumMod val="50000"/>
                  </a:srgbClr>
                </a:solidFill>
              </a:rPr>
              <a:t>Section 3 also directs recipients to give preference in awarding contracts to businesses owned by or employing local, low-income residents “</a:t>
            </a:r>
            <a:r>
              <a:rPr lang="en-US" sz="2800" b="1" i="1" dirty="0">
                <a:solidFill>
                  <a:srgbClr val="4F81BD">
                    <a:lumMod val="50000"/>
                  </a:srgbClr>
                </a:solidFill>
              </a:rPr>
              <a:t>to the greatest extent feasible</a:t>
            </a:r>
            <a:r>
              <a:rPr lang="en-US" sz="2800" b="1" i="1" dirty="0" smtClean="0">
                <a:solidFill>
                  <a:srgbClr val="4F81BD">
                    <a:lumMod val="50000"/>
                  </a:srgbClr>
                </a:solidFill>
              </a:rPr>
              <a:t>”</a:t>
            </a:r>
          </a:p>
          <a:p>
            <a:pPr fontAlgn="auto">
              <a:lnSpc>
                <a:spcPct val="75000"/>
              </a:lnSpc>
              <a:spcBef>
                <a:spcPts val="0"/>
              </a:spcBef>
              <a:spcAft>
                <a:spcPts val="0"/>
              </a:spcAft>
              <a:buFont typeface="Arial" panose="020B0604020202020204" pitchFamily="34" charset="0"/>
              <a:buChar char="•"/>
              <a:defRPr/>
            </a:pPr>
            <a:endParaRPr lang="en-US" sz="2800" b="1" i="1" dirty="0">
              <a:solidFill>
                <a:srgbClr val="4F81BD">
                  <a:lumMod val="50000"/>
                </a:srgbClr>
              </a:solidFill>
            </a:endParaRPr>
          </a:p>
          <a:p>
            <a:pPr fontAlgn="auto">
              <a:lnSpc>
                <a:spcPct val="75000"/>
              </a:lnSpc>
              <a:spcBef>
                <a:spcPts val="0"/>
              </a:spcBef>
              <a:spcAft>
                <a:spcPts val="0"/>
              </a:spcAft>
              <a:buFont typeface="Arial" panose="020B0604020202020204" pitchFamily="34" charset="0"/>
              <a:buChar char="•"/>
              <a:defRPr/>
            </a:pPr>
            <a:r>
              <a:rPr lang="en-US" sz="2800" dirty="0">
                <a:solidFill>
                  <a:srgbClr val="4F81BD">
                    <a:lumMod val="50000"/>
                  </a:srgbClr>
                </a:solidFill>
              </a:rPr>
              <a:t>Recipients of Section 3 covered assistance must make every effort to recruit, target and direct economic opportunities to Section 3 residents and businesses</a:t>
            </a:r>
          </a:p>
          <a:p>
            <a:pPr>
              <a:defRPr/>
            </a:pPr>
            <a:endParaRPr lang="en-US" sz="2800" dirty="0"/>
          </a:p>
        </p:txBody>
      </p:sp>
      <p:pic>
        <p:nvPicPr>
          <p:cNvPr id="2" name="Voice 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30626" y="58315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00"/>
    </mc:Choice>
    <mc:Fallback xmlns="">
      <p:transition spd="slow"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p:spPr>
        <p:txBody>
          <a:bodyPr/>
          <a:lstStyle/>
          <a:p>
            <a:r>
              <a:rPr lang="en-US" altLang="en-US" dirty="0" smtClean="0">
                <a:solidFill>
                  <a:schemeClr val="bg1"/>
                </a:solidFill>
              </a:rPr>
              <a:t>What Section 3 is Not</a:t>
            </a:r>
          </a:p>
        </p:txBody>
      </p:sp>
      <p:sp>
        <p:nvSpPr>
          <p:cNvPr id="3" name="Content Placeholder 2"/>
          <p:cNvSpPr>
            <a:spLocks noGrp="1"/>
          </p:cNvSpPr>
          <p:nvPr>
            <p:ph idx="1"/>
          </p:nvPr>
        </p:nvSpPr>
        <p:spPr/>
        <p:txBody>
          <a:bodyPr/>
          <a:lstStyle/>
          <a:p>
            <a:pPr fontAlgn="auto">
              <a:spcBef>
                <a:spcPts val="0"/>
              </a:spcBef>
              <a:spcAft>
                <a:spcPts val="0"/>
              </a:spcAft>
              <a:defRPr/>
            </a:pPr>
            <a:r>
              <a:rPr lang="en-US" dirty="0" smtClean="0">
                <a:solidFill>
                  <a:schemeClr val="accent1">
                    <a:lumMod val="50000"/>
                  </a:schemeClr>
                </a:solidFill>
              </a:rPr>
              <a:t> </a:t>
            </a:r>
            <a:r>
              <a:rPr lang="en-US" i="1" dirty="0">
                <a:solidFill>
                  <a:schemeClr val="accent1">
                    <a:lumMod val="50000"/>
                  </a:schemeClr>
                </a:solidFill>
              </a:rPr>
              <a:t>Not </a:t>
            </a:r>
            <a:r>
              <a:rPr lang="en-US" dirty="0">
                <a:solidFill>
                  <a:schemeClr val="accent1">
                    <a:lumMod val="50000"/>
                  </a:schemeClr>
                </a:solidFill>
              </a:rPr>
              <a:t>race or gender specific</a:t>
            </a:r>
          </a:p>
          <a:p>
            <a:pPr fontAlgn="auto">
              <a:spcBef>
                <a:spcPts val="0"/>
              </a:spcBef>
              <a:spcAft>
                <a:spcPts val="0"/>
              </a:spcAft>
              <a:defRPr/>
            </a:pPr>
            <a:r>
              <a:rPr lang="en-US" i="1" dirty="0" smtClean="0">
                <a:solidFill>
                  <a:schemeClr val="accent1">
                    <a:lumMod val="50000"/>
                  </a:schemeClr>
                </a:solidFill>
              </a:rPr>
              <a:t>Not </a:t>
            </a:r>
            <a:r>
              <a:rPr lang="en-US" dirty="0">
                <a:solidFill>
                  <a:schemeClr val="accent1">
                    <a:lumMod val="50000"/>
                  </a:schemeClr>
                </a:solidFill>
              </a:rPr>
              <a:t>an entitlement for eligible individuals and businesses</a:t>
            </a:r>
          </a:p>
          <a:p>
            <a:pPr fontAlgn="auto">
              <a:spcBef>
                <a:spcPts val="0"/>
              </a:spcBef>
              <a:spcAft>
                <a:spcPts val="0"/>
              </a:spcAft>
              <a:defRPr/>
            </a:pPr>
            <a:r>
              <a:rPr lang="en-US" dirty="0" smtClean="0">
                <a:solidFill>
                  <a:schemeClr val="accent1">
                    <a:lumMod val="50000"/>
                  </a:schemeClr>
                </a:solidFill>
              </a:rPr>
              <a:t> </a:t>
            </a:r>
            <a:r>
              <a:rPr lang="en-US" i="1" dirty="0">
                <a:solidFill>
                  <a:schemeClr val="accent1">
                    <a:lumMod val="50000"/>
                  </a:schemeClr>
                </a:solidFill>
              </a:rPr>
              <a:t>Not </a:t>
            </a:r>
            <a:r>
              <a:rPr lang="en-US" dirty="0">
                <a:solidFill>
                  <a:schemeClr val="accent1">
                    <a:lumMod val="50000"/>
                  </a:schemeClr>
                </a:solidFill>
              </a:rPr>
              <a:t>MBE/WBE (though </a:t>
            </a:r>
            <a:r>
              <a:rPr lang="en-US" dirty="0" smtClean="0">
                <a:solidFill>
                  <a:schemeClr val="accent1">
                    <a:lumMod val="50000"/>
                  </a:schemeClr>
                </a:solidFill>
              </a:rPr>
              <a:t> </a:t>
            </a:r>
            <a:r>
              <a:rPr lang="en-US" dirty="0">
                <a:solidFill>
                  <a:schemeClr val="accent1">
                    <a:lumMod val="50000"/>
                  </a:schemeClr>
                </a:solidFill>
              </a:rPr>
              <a:t>MBE or WBE may also qualify as a Section 3 business)</a:t>
            </a:r>
          </a:p>
          <a:p>
            <a:pPr marL="457200" indent="-457200" fontAlgn="auto">
              <a:spcBef>
                <a:spcPts val="0"/>
              </a:spcBef>
              <a:spcAft>
                <a:spcPts val="0"/>
              </a:spcAft>
              <a:buFont typeface="Arial" panose="020B0604020202020204" pitchFamily="34" charset="0"/>
              <a:buChar char="•"/>
              <a:defRPr/>
            </a:pPr>
            <a:r>
              <a:rPr lang="en-US" i="1" dirty="0">
                <a:solidFill>
                  <a:schemeClr val="accent1">
                    <a:lumMod val="50000"/>
                  </a:schemeClr>
                </a:solidFill>
              </a:rPr>
              <a:t>Not </a:t>
            </a:r>
            <a:r>
              <a:rPr lang="en-US" dirty="0">
                <a:solidFill>
                  <a:schemeClr val="accent1">
                    <a:lumMod val="50000"/>
                  </a:schemeClr>
                </a:solidFill>
              </a:rPr>
              <a:t>a guaranty of jobs for low- and very low-income residents</a:t>
            </a:r>
            <a:endParaRPr lang="en-US" i="1" dirty="0">
              <a:solidFill>
                <a:schemeClr val="accent1">
                  <a:lumMod val="50000"/>
                </a:schemeClr>
              </a:solidFill>
            </a:endParaRPr>
          </a:p>
          <a:p>
            <a:pPr fontAlgn="auto">
              <a:spcBef>
                <a:spcPts val="0"/>
              </a:spcBef>
              <a:spcAft>
                <a:spcPts val="0"/>
              </a:spcAft>
              <a:defRPr/>
            </a:pPr>
            <a:r>
              <a:rPr lang="en-US" i="1" dirty="0" smtClean="0">
                <a:solidFill>
                  <a:schemeClr val="accent1">
                    <a:lumMod val="50000"/>
                  </a:schemeClr>
                </a:solidFill>
              </a:rPr>
              <a:t>Not </a:t>
            </a:r>
            <a:r>
              <a:rPr lang="en-US" dirty="0">
                <a:solidFill>
                  <a:schemeClr val="accent1">
                    <a:lumMod val="50000"/>
                  </a:schemeClr>
                </a:solidFill>
              </a:rPr>
              <a:t>optional– </a:t>
            </a:r>
            <a:r>
              <a:rPr lang="en-US" i="1" u="sng" dirty="0">
                <a:solidFill>
                  <a:schemeClr val="accent1">
                    <a:lumMod val="50000"/>
                  </a:schemeClr>
                </a:solidFill>
              </a:rPr>
              <a:t>It’s the Law</a:t>
            </a:r>
            <a:r>
              <a:rPr lang="en-US" i="1" u="sng" dirty="0" smtClean="0">
                <a:solidFill>
                  <a:schemeClr val="accent1">
                    <a:lumMod val="50000"/>
                  </a:schemeClr>
                </a:solidFill>
              </a:rPr>
              <a:t>!</a:t>
            </a:r>
            <a:endParaRPr lang="en-US" dirty="0">
              <a:solidFill>
                <a:schemeClr val="accent1">
                  <a:lumMod val="50000"/>
                </a:schemeClr>
              </a:solidFill>
            </a:endParaRPr>
          </a:p>
        </p:txBody>
      </p:sp>
      <p:pic>
        <p:nvPicPr>
          <p:cNvPr id="2" name="Voice 0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6043"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lide-t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5"/>
          <p:cNvSpPr txBox="1">
            <a:spLocks noChangeArrowheads="1"/>
          </p:cNvSpPr>
          <p:nvPr/>
        </p:nvSpPr>
        <p:spPr bwMode="auto">
          <a:xfrm>
            <a:off x="673100" y="101600"/>
            <a:ext cx="71850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75000"/>
              </a:lnSpc>
              <a:spcBef>
                <a:spcPct val="0"/>
              </a:spcBef>
              <a:buFontTx/>
              <a:buNone/>
            </a:pPr>
            <a:r>
              <a:rPr lang="en-US" altLang="en-US" sz="4400">
                <a:solidFill>
                  <a:schemeClr val="bg1"/>
                </a:solidFill>
              </a:rPr>
              <a:t>CDBG-DR and Section 3</a:t>
            </a:r>
          </a:p>
        </p:txBody>
      </p:sp>
      <p:sp>
        <p:nvSpPr>
          <p:cNvPr id="8" name="TextBox 7"/>
          <p:cNvSpPr txBox="1"/>
          <p:nvPr/>
        </p:nvSpPr>
        <p:spPr>
          <a:xfrm>
            <a:off x="514350" y="1379538"/>
            <a:ext cx="7724775" cy="5324475"/>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en-US" sz="2400" dirty="0">
                <a:solidFill>
                  <a:schemeClr val="accent1">
                    <a:lumMod val="50000"/>
                  </a:schemeClr>
                </a:solidFill>
                <a:latin typeface="+mn-lt"/>
                <a:cs typeface="+mn-cs"/>
              </a:rPr>
              <a:t>CDBG-DR projects that involve construction or professional services </a:t>
            </a:r>
            <a:r>
              <a:rPr lang="en-US" sz="2400" dirty="0">
                <a:solidFill>
                  <a:schemeClr val="accent1">
                    <a:lumMod val="50000"/>
                  </a:schemeClr>
                </a:solidFill>
                <a:latin typeface="+mn-lt"/>
              </a:rPr>
              <a:t>require </a:t>
            </a:r>
            <a:r>
              <a:rPr lang="en-US" sz="2400" dirty="0">
                <a:solidFill>
                  <a:schemeClr val="accent1">
                    <a:lumMod val="50000"/>
                  </a:schemeClr>
                </a:solidFill>
                <a:latin typeface="+mn-lt"/>
                <a:cs typeface="+mn-cs"/>
              </a:rPr>
              <a:t>Section 3 compliance. These specific areas are applicable to the City’s CDBG-DR efforts:</a:t>
            </a:r>
          </a:p>
          <a:p>
            <a:pPr marL="457200" indent="-457200" eaLnBrk="1" fontAlgn="auto" hangingPunct="1">
              <a:spcBef>
                <a:spcPts val="0"/>
              </a:spcBef>
              <a:spcAft>
                <a:spcPts val="0"/>
              </a:spcAft>
              <a:buFont typeface="Arial" panose="020B0604020202020204" pitchFamily="34" charset="0"/>
              <a:buChar char="•"/>
              <a:defRPr/>
            </a:pPr>
            <a:r>
              <a:rPr lang="en-US" sz="2400" dirty="0">
                <a:solidFill>
                  <a:schemeClr val="accent1">
                    <a:lumMod val="50000"/>
                  </a:schemeClr>
                </a:solidFill>
                <a:latin typeface="+mn-lt"/>
              </a:rPr>
              <a:t>Infrastructure construction or repair </a:t>
            </a:r>
          </a:p>
          <a:p>
            <a:pPr eaLnBrk="1" fontAlgn="auto" hangingPunct="1">
              <a:spcBef>
                <a:spcPts val="0"/>
              </a:spcBef>
              <a:spcAft>
                <a:spcPts val="0"/>
              </a:spcAft>
              <a:defRPr/>
            </a:pPr>
            <a:r>
              <a:rPr lang="en-US" sz="2400" dirty="0">
                <a:solidFill>
                  <a:schemeClr val="accent1">
                    <a:lumMod val="50000"/>
                  </a:schemeClr>
                </a:solidFill>
                <a:latin typeface="+mn-lt"/>
              </a:rPr>
              <a:t>• 	Demolition</a:t>
            </a:r>
          </a:p>
          <a:p>
            <a:pPr marL="457200" indent="-457200" eaLnBrk="1" fontAlgn="auto" hangingPunct="1">
              <a:spcBef>
                <a:spcPts val="0"/>
              </a:spcBef>
              <a:spcAft>
                <a:spcPts val="0"/>
              </a:spcAft>
              <a:buFont typeface="Arial" panose="020B0604020202020204" pitchFamily="34" charset="0"/>
              <a:buChar char="•"/>
              <a:defRPr/>
            </a:pPr>
            <a:r>
              <a:rPr lang="en-US" sz="2400" dirty="0">
                <a:solidFill>
                  <a:schemeClr val="accent1">
                    <a:lumMod val="50000"/>
                  </a:schemeClr>
                </a:solidFill>
                <a:latin typeface="+mn-lt"/>
              </a:rPr>
              <a:t>Construction of public facilities (includes parks and public buildings)</a:t>
            </a:r>
            <a:endParaRPr lang="en-US" sz="2400" dirty="0">
              <a:solidFill>
                <a:schemeClr val="accent1">
                  <a:lumMod val="50000"/>
                </a:schemeClr>
              </a:solidFill>
              <a:latin typeface="+mn-lt"/>
              <a:cs typeface="+mn-cs"/>
            </a:endParaRPr>
          </a:p>
          <a:p>
            <a:pPr eaLnBrk="1" fontAlgn="auto" hangingPunct="1">
              <a:spcBef>
                <a:spcPts val="0"/>
              </a:spcBef>
              <a:spcAft>
                <a:spcPts val="0"/>
              </a:spcAft>
              <a:defRPr/>
            </a:pPr>
            <a:r>
              <a:rPr lang="en-US" sz="2400" dirty="0">
                <a:solidFill>
                  <a:schemeClr val="accent1">
                    <a:lumMod val="50000"/>
                  </a:schemeClr>
                </a:solidFill>
                <a:latin typeface="+mn-lt"/>
              </a:rPr>
              <a:t>• Housing Construction or Rehabilitation</a:t>
            </a:r>
          </a:p>
          <a:p>
            <a:pPr eaLnBrk="1" fontAlgn="auto" hangingPunct="1">
              <a:spcBef>
                <a:spcPts val="0"/>
              </a:spcBef>
              <a:spcAft>
                <a:spcPts val="0"/>
              </a:spcAft>
              <a:defRPr/>
            </a:pPr>
            <a:r>
              <a:rPr lang="en-US" sz="2400" dirty="0">
                <a:solidFill>
                  <a:schemeClr val="accent1">
                    <a:lumMod val="50000"/>
                  </a:schemeClr>
                </a:solidFill>
                <a:latin typeface="+mn-lt"/>
              </a:rPr>
              <a:t>	-</a:t>
            </a:r>
            <a:r>
              <a:rPr lang="en-US" sz="2400" dirty="0">
                <a:solidFill>
                  <a:schemeClr val="tx2"/>
                </a:solidFill>
                <a:latin typeface="+mn-lt"/>
              </a:rPr>
              <a:t>including lead-based paint and asbestos abatement</a:t>
            </a:r>
          </a:p>
          <a:p>
            <a:pPr marL="457200" indent="-457200" eaLnBrk="1" fontAlgn="auto" hangingPunct="1">
              <a:spcBef>
                <a:spcPts val="0"/>
              </a:spcBef>
              <a:spcAft>
                <a:spcPts val="0"/>
              </a:spcAft>
              <a:buFont typeface="Arial" pitchFamily="34" charset="0"/>
              <a:buChar char="•"/>
              <a:defRPr/>
            </a:pPr>
            <a:r>
              <a:rPr lang="en-US" sz="2400" dirty="0">
                <a:solidFill>
                  <a:schemeClr val="accent1">
                    <a:lumMod val="50000"/>
                  </a:schemeClr>
                </a:solidFill>
                <a:latin typeface="+mn-lt"/>
              </a:rPr>
              <a:t>Non-construction projects including </a:t>
            </a:r>
          </a:p>
          <a:p>
            <a:pPr marL="914400" lvl="1" indent="-457200" eaLnBrk="1" fontAlgn="auto" hangingPunct="1">
              <a:spcBef>
                <a:spcPts val="0"/>
              </a:spcBef>
              <a:spcAft>
                <a:spcPts val="0"/>
              </a:spcAft>
              <a:buFont typeface="Arial" pitchFamily="34" charset="0"/>
              <a:buChar char="•"/>
              <a:defRPr/>
            </a:pPr>
            <a:r>
              <a:rPr lang="en-US" sz="2400" dirty="0">
                <a:solidFill>
                  <a:schemeClr val="accent1">
                    <a:lumMod val="50000"/>
                  </a:schemeClr>
                </a:solidFill>
                <a:latin typeface="+mn-lt"/>
              </a:rPr>
              <a:t>Maintenance contracts</a:t>
            </a:r>
          </a:p>
          <a:p>
            <a:pPr marL="914400" lvl="1" indent="-457200" eaLnBrk="1" fontAlgn="auto" hangingPunct="1">
              <a:spcBef>
                <a:spcPts val="0"/>
              </a:spcBef>
              <a:spcAft>
                <a:spcPts val="0"/>
              </a:spcAft>
              <a:buFont typeface="Arial" pitchFamily="34" charset="0"/>
              <a:buChar char="•"/>
              <a:defRPr/>
            </a:pPr>
            <a:r>
              <a:rPr lang="en-US" sz="2400" dirty="0">
                <a:solidFill>
                  <a:schemeClr val="accent1">
                    <a:lumMod val="50000"/>
                  </a:schemeClr>
                </a:solidFill>
                <a:latin typeface="+mn-lt"/>
              </a:rPr>
              <a:t>Other professional service contracts</a:t>
            </a:r>
          </a:p>
          <a:p>
            <a:pPr eaLnBrk="1" fontAlgn="auto" hangingPunct="1">
              <a:spcBef>
                <a:spcPts val="0"/>
              </a:spcBef>
              <a:spcAft>
                <a:spcPts val="0"/>
              </a:spcAft>
              <a:defRPr/>
            </a:pPr>
            <a:endParaRPr lang="en-US" sz="2800" dirty="0">
              <a:solidFill>
                <a:schemeClr val="tx2"/>
              </a:solidFill>
              <a:latin typeface="+mn-lt"/>
              <a:cs typeface="+mn-cs"/>
            </a:endParaRPr>
          </a:p>
        </p:txBody>
      </p:sp>
      <p:pic>
        <p:nvPicPr>
          <p:cNvPr id="2" name="Voice 0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7845" y="621665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74638"/>
            <a:ext cx="8229600" cy="1325562"/>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Section 3 Thresholds for CDBG and/or CDBG-DR</a:t>
            </a:r>
          </a:p>
        </p:txBody>
      </p:sp>
      <p:sp>
        <p:nvSpPr>
          <p:cNvPr id="3" name="Content Placeholder 2"/>
          <p:cNvSpPr>
            <a:spLocks noGrp="1"/>
          </p:cNvSpPr>
          <p:nvPr>
            <p:ph idx="1"/>
          </p:nvPr>
        </p:nvSpPr>
        <p:spPr/>
        <p:txBody>
          <a:bodyPr/>
          <a:lstStyle/>
          <a:p>
            <a:pPr fontAlgn="auto">
              <a:spcBef>
                <a:spcPts val="0"/>
              </a:spcBef>
              <a:spcAft>
                <a:spcPts val="0"/>
              </a:spcAft>
              <a:defRPr/>
            </a:pPr>
            <a:r>
              <a:rPr lang="en-US" sz="2800" dirty="0">
                <a:solidFill>
                  <a:schemeClr val="tx2"/>
                </a:solidFill>
              </a:rPr>
              <a:t>Section 3 requirements apply to contractors or subcontractors with contracts exceeding $200,000 </a:t>
            </a:r>
          </a:p>
          <a:p>
            <a:pPr marL="457200" indent="-457200" fontAlgn="auto">
              <a:spcBef>
                <a:spcPts val="0"/>
              </a:spcBef>
              <a:spcAft>
                <a:spcPts val="0"/>
              </a:spcAft>
              <a:buFont typeface="Arial" panose="020B0604020202020204" pitchFamily="34" charset="0"/>
              <a:buChar char="•"/>
              <a:defRPr/>
            </a:pPr>
            <a:r>
              <a:rPr lang="en-US" sz="2800" dirty="0">
                <a:solidFill>
                  <a:schemeClr val="tx2"/>
                </a:solidFill>
              </a:rPr>
              <a:t>Regardless of whether the contract is fully or partially funded with </a:t>
            </a:r>
            <a:r>
              <a:rPr lang="en-US" sz="2800" dirty="0" smtClean="0">
                <a:solidFill>
                  <a:schemeClr val="tx2"/>
                </a:solidFill>
              </a:rPr>
              <a:t>CDBG or CDBG-DR</a:t>
            </a:r>
            <a:endParaRPr lang="en-US" sz="2800" dirty="0">
              <a:solidFill>
                <a:schemeClr val="tx2"/>
              </a:solidFill>
            </a:endParaRPr>
          </a:p>
          <a:p>
            <a:pPr marL="457200" indent="-457200" fontAlgn="auto">
              <a:spcBef>
                <a:spcPts val="0"/>
              </a:spcBef>
              <a:spcAft>
                <a:spcPts val="0"/>
              </a:spcAft>
              <a:buFont typeface="Arial" panose="020B0604020202020204" pitchFamily="34" charset="0"/>
              <a:buChar char="•"/>
              <a:defRPr/>
            </a:pPr>
            <a:r>
              <a:rPr lang="en-US" sz="2800" dirty="0">
                <a:solidFill>
                  <a:schemeClr val="tx2"/>
                </a:solidFill>
              </a:rPr>
              <a:t>If a contract </a:t>
            </a:r>
            <a:r>
              <a:rPr lang="en-US" sz="2800" dirty="0" smtClean="0">
                <a:solidFill>
                  <a:schemeClr val="tx2"/>
                </a:solidFill>
              </a:rPr>
              <a:t>contains multiple </a:t>
            </a:r>
            <a:r>
              <a:rPr lang="en-US" sz="2800" dirty="0">
                <a:solidFill>
                  <a:schemeClr val="tx2"/>
                </a:solidFill>
              </a:rPr>
              <a:t>projects which collectively will exceed $200,000 – Section 3 applies</a:t>
            </a:r>
          </a:p>
          <a:p>
            <a:pPr fontAlgn="auto">
              <a:spcBef>
                <a:spcPts val="0"/>
              </a:spcBef>
              <a:spcAft>
                <a:spcPts val="0"/>
              </a:spcAft>
              <a:defRPr/>
            </a:pPr>
            <a:r>
              <a:rPr lang="en-US" sz="2800" dirty="0" smtClean="0">
                <a:solidFill>
                  <a:schemeClr val="accent1">
                    <a:lumMod val="50000"/>
                  </a:schemeClr>
                </a:solidFill>
              </a:rPr>
              <a:t> </a:t>
            </a:r>
            <a:r>
              <a:rPr lang="en-US" sz="2800" dirty="0">
                <a:solidFill>
                  <a:schemeClr val="tx2"/>
                </a:solidFill>
              </a:rPr>
              <a:t>Section 3 requirements </a:t>
            </a:r>
            <a:r>
              <a:rPr lang="en-US" sz="2800" i="1" dirty="0">
                <a:solidFill>
                  <a:schemeClr val="tx2"/>
                </a:solidFill>
              </a:rPr>
              <a:t>do not apply </a:t>
            </a:r>
            <a:r>
              <a:rPr lang="en-US" sz="2800" dirty="0">
                <a:solidFill>
                  <a:schemeClr val="tx2"/>
                </a:solidFill>
              </a:rPr>
              <a:t>to material only contracts. </a:t>
            </a:r>
          </a:p>
        </p:txBody>
      </p:sp>
      <p:pic>
        <p:nvPicPr>
          <p:cNvPr id="2" name="Voice 0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2174"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txBody>
          <a:bodyPr/>
          <a:lstStyle/>
          <a:p>
            <a:r>
              <a:rPr lang="en-US" altLang="en-US" dirty="0" smtClean="0">
                <a:solidFill>
                  <a:schemeClr val="bg1"/>
                </a:solidFill>
              </a:rPr>
              <a:t>Section 3 Triggers</a:t>
            </a:r>
          </a:p>
        </p:txBody>
      </p:sp>
      <p:sp>
        <p:nvSpPr>
          <p:cNvPr id="22531" name="Content Placeholder 2"/>
          <p:cNvSpPr>
            <a:spLocks noGrp="1"/>
          </p:cNvSpPr>
          <p:nvPr>
            <p:ph idx="1"/>
          </p:nvPr>
        </p:nvSpPr>
        <p:spPr/>
        <p:txBody>
          <a:bodyPr/>
          <a:lstStyle/>
          <a:p>
            <a:pPr marL="457200" indent="-457200">
              <a:spcBef>
                <a:spcPct val="0"/>
              </a:spcBef>
            </a:pPr>
            <a:r>
              <a:rPr lang="en-US" altLang="en-US" sz="2400" dirty="0" smtClean="0">
                <a:solidFill>
                  <a:schemeClr val="tx2"/>
                </a:solidFill>
              </a:rPr>
              <a:t>Section 3 requirements are triggered when:</a:t>
            </a:r>
          </a:p>
          <a:p>
            <a:pPr marL="457200" indent="-457200">
              <a:spcBef>
                <a:spcPct val="0"/>
              </a:spcBef>
            </a:pPr>
            <a:endParaRPr lang="en-US" altLang="en-US" sz="2400" dirty="0" smtClean="0">
              <a:solidFill>
                <a:schemeClr val="tx2"/>
              </a:solidFill>
            </a:endParaRPr>
          </a:p>
          <a:p>
            <a:pPr marL="914400" lvl="1" indent="-457200">
              <a:spcBef>
                <a:spcPct val="0"/>
              </a:spcBef>
              <a:buFont typeface="Arial" charset="0"/>
              <a:buChar char="•"/>
            </a:pPr>
            <a:r>
              <a:rPr lang="en-US" altLang="en-US" sz="2400" dirty="0" smtClean="0">
                <a:solidFill>
                  <a:schemeClr val="tx2"/>
                </a:solidFill>
              </a:rPr>
              <a:t> A CDBG-DR project creates the need for new employment, contracting or training opportunities, or;</a:t>
            </a:r>
          </a:p>
          <a:p>
            <a:pPr marL="914400" lvl="1" indent="-457200">
              <a:spcBef>
                <a:spcPct val="0"/>
              </a:spcBef>
              <a:buFont typeface="Arial" charset="0"/>
              <a:buChar char="•"/>
            </a:pPr>
            <a:endParaRPr lang="en-US" altLang="en-US" sz="2400" dirty="0" smtClean="0">
              <a:solidFill>
                <a:schemeClr val="tx2"/>
              </a:solidFill>
            </a:endParaRPr>
          </a:p>
          <a:p>
            <a:pPr marL="914400" lvl="1" indent="-457200">
              <a:spcBef>
                <a:spcPct val="0"/>
              </a:spcBef>
              <a:buFont typeface="Arial" charset="0"/>
              <a:buChar char="•"/>
            </a:pPr>
            <a:r>
              <a:rPr lang="en-US" altLang="en-US" sz="2400" dirty="0" smtClean="0">
                <a:solidFill>
                  <a:schemeClr val="tx2"/>
                </a:solidFill>
              </a:rPr>
              <a:t>When a contractor stated in responding to a RFP or RFQ that the contractor intends to utilize a Section 3 business in performance of the contract </a:t>
            </a:r>
          </a:p>
        </p:txBody>
      </p:sp>
      <p:pic>
        <p:nvPicPr>
          <p:cNvPr id="2" name="Voice 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7873" y="56388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23947</TotalTime>
  <Words>4189</Words>
  <Application>Microsoft Office PowerPoint</Application>
  <PresentationFormat>On-screen Show (4:3)</PresentationFormat>
  <Paragraphs>366</Paragraphs>
  <Slides>42</Slides>
  <Notes>41</Notes>
  <HiddenSlides>0</HiddenSlides>
  <MMClips>42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42</vt:i4>
      </vt:variant>
    </vt:vector>
  </HeadingPairs>
  <TitlesOfParts>
    <vt:vector size="47" baseType="lpstr">
      <vt:lpstr>Arial</vt:lpstr>
      <vt:lpstr>Calibri</vt:lpstr>
      <vt:lpstr>Times New Roman</vt:lpstr>
      <vt:lpstr>Office Theme</vt:lpstr>
      <vt:lpstr>3_Office Theme</vt:lpstr>
      <vt:lpstr>PowerPoint Presentation</vt:lpstr>
      <vt:lpstr>PowerPoint Presentation</vt:lpstr>
      <vt:lpstr>Compliance with Section 3 Requirements</vt:lpstr>
      <vt:lpstr>What is Section 3</vt:lpstr>
      <vt:lpstr>Purpose</vt:lpstr>
      <vt:lpstr>What Section 3 is Not</vt:lpstr>
      <vt:lpstr>PowerPoint Presentation</vt:lpstr>
      <vt:lpstr>Section 3 Thresholds for CDBG and/or CDBG-DR</vt:lpstr>
      <vt:lpstr>Section 3 Triggers</vt:lpstr>
      <vt:lpstr>No Trigger - Reporting Required</vt:lpstr>
      <vt:lpstr>What’s a Section 3 Resident</vt:lpstr>
      <vt:lpstr>Section 3 Resident Thresholds</vt:lpstr>
      <vt:lpstr>PowerPoint Presentation</vt:lpstr>
      <vt:lpstr>Contractor’s Outreach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to Section 3 Businesses</vt:lpstr>
      <vt:lpstr>PowerPoint Presentation</vt:lpstr>
      <vt:lpstr>PowerPoint Presentation</vt:lpstr>
      <vt:lpstr>PowerPoint Presentation</vt:lpstr>
      <vt:lpstr>Section 3 Plan</vt:lpstr>
      <vt:lpstr>Section 3 Reporting</vt:lpstr>
      <vt:lpstr>Frequency of Reporting</vt:lpstr>
      <vt:lpstr>New Hires</vt:lpstr>
      <vt:lpstr>PowerPoint Presentation</vt:lpstr>
      <vt:lpstr>New Hire Summary VDR-05-C</vt:lpstr>
      <vt:lpstr>Summary VDR-05-C</vt:lpstr>
      <vt:lpstr>Business Self Certification</vt:lpstr>
      <vt:lpstr>Business Self Certification Criteria</vt:lpstr>
      <vt:lpstr>Business Self Certification Criteria (continued)</vt:lpstr>
      <vt:lpstr>BUSINESS CERTIFICATION VDR-05-E</vt:lpstr>
      <vt:lpstr>Developer, Contractor Sub-Contractor Breakdown VDR-05-F</vt:lpstr>
      <vt:lpstr>VDR-05-F Form</vt:lpstr>
      <vt:lpstr>Section 3/MBE/WBE Report VDR-07</vt:lpstr>
      <vt:lpstr>Section 3/MBE/WBE Report VDR-07</vt:lpstr>
      <vt:lpstr>PowerPoint Presentation</vt:lpstr>
      <vt:lpstr>Conclusion</vt:lpstr>
    </vt:vector>
  </TitlesOfParts>
  <Company>ICF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Stevenson</dc:creator>
  <cp:lastModifiedBy>Katlin Wallace</cp:lastModifiedBy>
  <cp:revision>288</cp:revision>
  <cp:lastPrinted>2011-06-01T17:01:27Z</cp:lastPrinted>
  <dcterms:created xsi:type="dcterms:W3CDTF">2010-06-18T20:02:20Z</dcterms:created>
  <dcterms:modified xsi:type="dcterms:W3CDTF">2018-12-18T14:06:42Z</dcterms:modified>
</cp:coreProperties>
</file>